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322" r:id="rId2"/>
    <p:sldId id="326" r:id="rId3"/>
    <p:sldId id="327" r:id="rId4"/>
    <p:sldId id="328" r:id="rId5"/>
    <p:sldId id="329" r:id="rId6"/>
    <p:sldId id="330" r:id="rId7"/>
    <p:sldId id="308" r:id="rId8"/>
    <p:sldId id="317" r:id="rId9"/>
    <p:sldId id="316" r:id="rId10"/>
    <p:sldId id="313" r:id="rId11"/>
    <p:sldId id="318" r:id="rId12"/>
    <p:sldId id="319" r:id="rId13"/>
    <p:sldId id="320" r:id="rId14"/>
    <p:sldId id="321" r:id="rId15"/>
    <p:sldId id="315" r:id="rId16"/>
    <p:sldId id="307" r:id="rId17"/>
    <p:sldId id="304" r:id="rId18"/>
    <p:sldId id="309" r:id="rId19"/>
    <p:sldId id="312" r:id="rId20"/>
    <p:sldId id="314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4A6A"/>
    <a:srgbClr val="B026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3800" autoAdjust="0"/>
  </p:normalViewPr>
  <p:slideViewPr>
    <p:cSldViewPr snapToGrid="0">
      <p:cViewPr varScale="1">
        <p:scale>
          <a:sx n="80" d="100"/>
          <a:sy n="80" d="100"/>
        </p:scale>
        <p:origin x="8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D8F8F-5520-4B08-8FDB-90B9D29DA764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8521B-6349-4EE9-8B6D-21F0FFBAF3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43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8" name="Google Shape;2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854111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:notes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15" tIns="46395" rIns="92815" bIns="46395" anchor="t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309" name="Google Shape;3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97539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:notes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15" tIns="46395" rIns="92815" bIns="46395" anchor="t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309" name="Google Shape;3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991903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88" name="Google Shape;3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0272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6:notes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15" tIns="46395" rIns="92815" bIns="46395" anchor="t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388" name="Google Shape;3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877571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4:notes"/>
          <p:cNvSpPr txBox="1"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15" tIns="46395" rIns="92815" bIns="46395" anchor="t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367" name="Google Shape;3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70629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8521B-6349-4EE9-8B6D-21F0FFBAF3E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04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8521B-6349-4EE9-8B6D-21F0FFBAF3E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401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8521B-6349-4EE9-8B6D-21F0FFBAF3E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997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6:notes"/>
          <p:cNvSpPr txBox="1">
            <a:spLocks noGrp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  <p:sp>
        <p:nvSpPr>
          <p:cNvPr id="388" name="Google Shape;3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392346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6:notes"/>
          <p:cNvSpPr txBox="1">
            <a:spLocks noGrp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  <p:sp>
        <p:nvSpPr>
          <p:cNvPr id="388" name="Google Shape;3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92696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8521B-6349-4EE9-8B6D-21F0FFBAF3E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612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8521B-6349-4EE9-8B6D-21F0FFBAF3E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884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8521B-6349-4EE9-8B6D-21F0FFBAF3E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34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8521B-6349-4EE9-8B6D-21F0FFBAF3E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9474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88" name="Google Shape;3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998187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8521B-6349-4EE9-8B6D-21F0FFBAF3E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717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8521B-6349-4EE9-8B6D-21F0FFBAF3E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443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6:notes"/>
          <p:cNvSpPr txBox="1">
            <a:spLocks noGrp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  <p:sp>
        <p:nvSpPr>
          <p:cNvPr id="388" name="Google Shape;3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370858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9:notes"/>
          <p:cNvSpPr txBox="1">
            <a:spLocks noGrp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  <p:sp>
        <p:nvSpPr>
          <p:cNvPr id="323" name="Google Shape;3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85040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18A0-D6D8-4D09-8C37-9164BFE0EF7C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10DE-AB7D-436B-954D-B1F6A10608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28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18A0-D6D8-4D09-8C37-9164BFE0EF7C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10DE-AB7D-436B-954D-B1F6A10608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233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18A0-D6D8-4D09-8C37-9164BFE0EF7C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10DE-AB7D-436B-954D-B1F6A10608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21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18A0-D6D8-4D09-8C37-9164BFE0EF7C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10DE-AB7D-436B-954D-B1F6A10608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550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18A0-D6D8-4D09-8C37-9164BFE0EF7C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10DE-AB7D-436B-954D-B1F6A10608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92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18A0-D6D8-4D09-8C37-9164BFE0EF7C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10DE-AB7D-436B-954D-B1F6A10608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299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18A0-D6D8-4D09-8C37-9164BFE0EF7C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10DE-AB7D-436B-954D-B1F6A10608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45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18A0-D6D8-4D09-8C37-9164BFE0EF7C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10DE-AB7D-436B-954D-B1F6A10608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04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18A0-D6D8-4D09-8C37-9164BFE0EF7C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10DE-AB7D-436B-954D-B1F6A10608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448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18A0-D6D8-4D09-8C37-9164BFE0EF7C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10DE-AB7D-436B-954D-B1F6A10608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49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18A0-D6D8-4D09-8C37-9164BFE0EF7C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10DE-AB7D-436B-954D-B1F6A10608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431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ndscape Photo, Title &amp; Bullets" userDrawn="1">
  <p:cSld name="Landscape Photo, Title &amp; Bullets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>
            <a:spLocks noGrp="1"/>
          </p:cNvSpPr>
          <p:nvPr>
            <p:ph type="pic" idx="2"/>
          </p:nvPr>
        </p:nvSpPr>
        <p:spPr>
          <a:xfrm>
            <a:off x="-4464" y="-7647"/>
            <a:ext cx="9152930" cy="4064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1000125" y="4196953"/>
            <a:ext cx="7143750" cy="982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Avenir"/>
              <a:buNone/>
              <a:defRPr sz="3375" baseline="0">
                <a:solidFill>
                  <a:srgbClr val="002060"/>
                </a:solidFill>
                <a:latin typeface="Arial" panose="020B0604020202020204" pitchFamily="34" charset="0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1000125" y="5319415"/>
            <a:ext cx="7143750" cy="446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21457" lvl="0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642915" lvl="1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964372" lvl="2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285829" lvl="3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607287" lvl="4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928744" lvl="5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2250201" lvl="6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2571659" lvl="7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2893116" lvl="8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cxnSp>
        <p:nvCxnSpPr>
          <p:cNvPr id="15" name="Google Shape;15;p2"/>
          <p:cNvCxnSpPr/>
          <p:nvPr/>
        </p:nvCxnSpPr>
        <p:spPr>
          <a:xfrm rot="10800000" flipH="1">
            <a:off x="1003962" y="6083104"/>
            <a:ext cx="1" cy="778916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502076" y="6518672"/>
            <a:ext cx="148778" cy="151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Google Shape;17;p2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776" y="6444761"/>
            <a:ext cx="785663" cy="22539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CBAB86C-388D-BE43-809D-AA8DCCD25B59}"/>
              </a:ext>
            </a:extLst>
          </p:cNvPr>
          <p:cNvSpPr/>
          <p:nvPr userDrawn="1"/>
        </p:nvSpPr>
        <p:spPr>
          <a:xfrm>
            <a:off x="1000126" y="5179219"/>
            <a:ext cx="792681" cy="1618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6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E6D4B9-CF7C-5D4C-94DE-1D960EF5BB25}"/>
              </a:ext>
            </a:extLst>
          </p:cNvPr>
          <p:cNvSpPr txBox="1"/>
          <p:nvPr userDrawn="1"/>
        </p:nvSpPr>
        <p:spPr>
          <a:xfrm>
            <a:off x="1065077" y="6414757"/>
            <a:ext cx="8056842" cy="351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7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MOVING EVERY LIFE FORWARD</a:t>
            </a:r>
          </a:p>
        </p:txBody>
      </p:sp>
    </p:spTree>
    <p:extLst>
      <p:ext uri="{BB962C8B-B14F-4D97-AF65-F5344CB8AC3E}">
        <p14:creationId xmlns:p14="http://schemas.microsoft.com/office/powerpoint/2010/main" val="846614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 userDrawn="1">
  <p:cSld name="Title, Bullets &amp; Photo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1000125" y="839403"/>
            <a:ext cx="4379698" cy="87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Avenir"/>
              <a:buNone/>
              <a:defRPr sz="3375">
                <a:solidFill>
                  <a:srgbClr val="002060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1"/>
          </p:nvPr>
        </p:nvSpPr>
        <p:spPr>
          <a:xfrm>
            <a:off x="982266" y="2178844"/>
            <a:ext cx="3393281" cy="250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21457" lvl="0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642915" lvl="1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964372" lvl="2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1285829" lvl="3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1607287" lvl="4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marL="1928744" lvl="5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2250201" lvl="6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2571659" lvl="7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2893116" lvl="8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cxnSp>
        <p:nvCxnSpPr>
          <p:cNvPr id="129" name="Google Shape;129;p17"/>
          <p:cNvCxnSpPr/>
          <p:nvPr/>
        </p:nvCxnSpPr>
        <p:spPr>
          <a:xfrm flipH="1">
            <a:off x="1003962" y="-6943"/>
            <a:ext cx="1" cy="778916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31" name="Google Shape;131;p17"/>
          <p:cNvCxnSpPr/>
          <p:nvPr/>
        </p:nvCxnSpPr>
        <p:spPr>
          <a:xfrm rot="10800000" flipH="1">
            <a:off x="1003962" y="5183461"/>
            <a:ext cx="1" cy="1686828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132" name="Google Shape;132;p17"/>
          <p:cNvSpPr>
            <a:spLocks noGrp="1"/>
          </p:cNvSpPr>
          <p:nvPr>
            <p:ph type="pic" idx="5"/>
          </p:nvPr>
        </p:nvSpPr>
        <p:spPr>
          <a:xfrm>
            <a:off x="5656956" y="1283"/>
            <a:ext cx="3488195" cy="685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 dirty="0"/>
          </a:p>
        </p:txBody>
      </p:sp>
      <p:sp>
        <p:nvSpPr>
          <p:cNvPr id="133" name="Google Shape;133;p17"/>
          <p:cNvSpPr txBox="1">
            <a:spLocks noGrp="1"/>
          </p:cNvSpPr>
          <p:nvPr>
            <p:ph type="sldNum" idx="12"/>
          </p:nvPr>
        </p:nvSpPr>
        <p:spPr>
          <a:xfrm>
            <a:off x="4502076" y="6518672"/>
            <a:ext cx="148778" cy="151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4" name="Google Shape;134;p17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776" y="6444761"/>
            <a:ext cx="785663" cy="2253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76E749-E2A9-0843-8F25-D084051FA618}"/>
              </a:ext>
            </a:extLst>
          </p:cNvPr>
          <p:cNvSpPr txBox="1"/>
          <p:nvPr userDrawn="1"/>
        </p:nvSpPr>
        <p:spPr>
          <a:xfrm>
            <a:off x="1065077" y="6414757"/>
            <a:ext cx="8056842" cy="351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7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MOVING EVERY LIFE FORWARD</a:t>
            </a:r>
          </a:p>
        </p:txBody>
      </p:sp>
    </p:spTree>
    <p:extLst>
      <p:ext uri="{BB962C8B-B14F-4D97-AF65-F5344CB8AC3E}">
        <p14:creationId xmlns:p14="http://schemas.microsoft.com/office/powerpoint/2010/main" val="2158793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Center">
  <p:cSld name="Title - Cent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/>
          <p:nvPr/>
        </p:nvSpPr>
        <p:spPr>
          <a:xfrm>
            <a:off x="-108805" y="-69239"/>
            <a:ext cx="9357214" cy="7042639"/>
          </a:xfrm>
          <a:prstGeom prst="rect">
            <a:avLst/>
          </a:prstGeom>
          <a:solidFill>
            <a:srgbClr val="B026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venir"/>
              <a:buNone/>
            </a:pPr>
            <a:endParaRPr sz="2953" b="1" i="0" u="none" strike="noStrike" cap="none" dirty="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1000125" y="2603631"/>
            <a:ext cx="7143750" cy="165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Avenir"/>
              <a:buNone/>
              <a:defRPr sz="7031">
                <a:solidFill>
                  <a:schemeClr val="lt1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cxnSp>
        <p:nvCxnSpPr>
          <p:cNvPr id="69" name="Google Shape;69;p10"/>
          <p:cNvCxnSpPr/>
          <p:nvPr/>
        </p:nvCxnSpPr>
        <p:spPr>
          <a:xfrm rot="10800000" flipH="1">
            <a:off x="1003962" y="1987"/>
            <a:ext cx="1" cy="2031628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0" name="Google Shape;70;p10"/>
          <p:cNvCxnSpPr/>
          <p:nvPr/>
        </p:nvCxnSpPr>
        <p:spPr>
          <a:xfrm rot="10800000" flipH="1">
            <a:off x="1003962" y="4824386"/>
            <a:ext cx="1" cy="2045903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4502076" y="6518672"/>
            <a:ext cx="148778" cy="151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venir"/>
              <a:buNone/>
              <a:defRPr sz="984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venir"/>
              <a:buNone/>
              <a:defRPr sz="984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venir"/>
              <a:buNone/>
              <a:defRPr sz="984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venir"/>
              <a:buNone/>
              <a:defRPr sz="984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venir"/>
              <a:buNone/>
              <a:defRPr sz="984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venir"/>
              <a:buNone/>
              <a:defRPr sz="984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venir"/>
              <a:buNone/>
              <a:defRPr sz="984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venir"/>
              <a:buNone/>
              <a:defRPr sz="984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venir"/>
              <a:buNone/>
              <a:defRPr sz="984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2" name="Google Shape;72;p10" descr="A picture containing gea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6238" y="6459624"/>
            <a:ext cx="939677" cy="26958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887A02-2491-B341-B184-BB63C8610FFB}"/>
              </a:ext>
            </a:extLst>
          </p:cNvPr>
          <p:cNvSpPr txBox="1"/>
          <p:nvPr userDrawn="1"/>
        </p:nvSpPr>
        <p:spPr>
          <a:xfrm>
            <a:off x="1065077" y="6483998"/>
            <a:ext cx="8056842" cy="2950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87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MOVING EVERY LIFE FORWARD</a:t>
            </a:r>
          </a:p>
        </p:txBody>
      </p:sp>
    </p:spTree>
    <p:extLst>
      <p:ext uri="{BB962C8B-B14F-4D97-AF65-F5344CB8AC3E}">
        <p14:creationId xmlns:p14="http://schemas.microsoft.com/office/powerpoint/2010/main" val="16088438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 &amp; Photo" userDrawn="1">
  <p:cSld name="Title - Top &amp; Phot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>
            <a:spLocks noGrp="1"/>
          </p:cNvSpPr>
          <p:nvPr>
            <p:ph type="pic" idx="2"/>
          </p:nvPr>
        </p:nvSpPr>
        <p:spPr>
          <a:xfrm>
            <a:off x="-4465" y="2796275"/>
            <a:ext cx="9152930" cy="4064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 rtl="0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1828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title"/>
          </p:nvPr>
        </p:nvSpPr>
        <p:spPr>
          <a:xfrm>
            <a:off x="1146816" y="240571"/>
            <a:ext cx="7143750" cy="982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Avenir"/>
              <a:buNone/>
              <a:defRPr sz="3375">
                <a:solidFill>
                  <a:srgbClr val="002060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5"/>
          <p:cNvSpPr txBox="1">
            <a:spLocks noGrp="1"/>
          </p:cNvSpPr>
          <p:nvPr>
            <p:ph type="body" idx="1"/>
          </p:nvPr>
        </p:nvSpPr>
        <p:spPr>
          <a:xfrm rot="-5400000" flipH="1">
            <a:off x="683010" y="6264104"/>
            <a:ext cx="927614" cy="285710"/>
          </a:xfrm>
          <a:prstGeom prst="rect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marL="321457" lvl="0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None/>
              <a:defRPr/>
            </a:lvl1pPr>
            <a:lvl2pPr marL="642915" lvl="1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None/>
              <a:defRPr/>
            </a:lvl2pPr>
            <a:lvl3pPr marL="964372" lvl="2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None/>
              <a:defRPr/>
            </a:lvl3pPr>
            <a:lvl4pPr marL="1285829" lvl="3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None/>
              <a:defRPr/>
            </a:lvl4pPr>
            <a:lvl5pPr marL="1607287" lvl="4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None/>
              <a:defRPr/>
            </a:lvl5pPr>
            <a:lvl6pPr marL="1928744" lvl="5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2250201" lvl="6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2571659" lvl="7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2893116" lvl="8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cxnSp>
        <p:nvCxnSpPr>
          <p:cNvPr id="111" name="Google Shape;111;p15"/>
          <p:cNvCxnSpPr/>
          <p:nvPr/>
        </p:nvCxnSpPr>
        <p:spPr>
          <a:xfrm flipH="1">
            <a:off x="1003962" y="-6943"/>
            <a:ext cx="1" cy="778916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113" name="Google Shape;113;p15"/>
          <p:cNvSpPr txBox="1">
            <a:spLocks noGrp="1"/>
          </p:cNvSpPr>
          <p:nvPr>
            <p:ph type="body" idx="5"/>
          </p:nvPr>
        </p:nvSpPr>
        <p:spPr>
          <a:xfrm>
            <a:off x="1146815" y="1384789"/>
            <a:ext cx="7143750" cy="1163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21457" lvl="0" indent="-160729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642915" lvl="1" indent="-160729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964372" lvl="2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1285829" lvl="3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1607287" lvl="4" indent="-160729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1928744" lvl="5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2250201" lvl="6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2571659" lvl="7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2893116" lvl="8" indent="-261184" algn="l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15"/>
          <p:cNvSpPr txBox="1">
            <a:spLocks noGrp="1"/>
          </p:cNvSpPr>
          <p:nvPr>
            <p:ph type="sldNum" idx="12"/>
          </p:nvPr>
        </p:nvSpPr>
        <p:spPr>
          <a:xfrm>
            <a:off x="4502076" y="6518672"/>
            <a:ext cx="148778" cy="151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venir"/>
              <a:buNone/>
              <a:defRPr sz="984" b="1" i="0" u="none" strike="noStrike" cap="none">
                <a:solidFill>
                  <a:srgbClr val="002060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5" name="Google Shape;115;p15" descr="A close up of a logo&#10;&#10;Description automatically generated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76" y="6444761"/>
            <a:ext cx="785663" cy="2253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0441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518A0-D6D8-4D09-8C37-9164BFE0EF7C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510DE-AB7D-436B-954D-B1F6A10608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77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  <p:sldLayoutId id="2147483676" r:id="rId14"/>
    <p:sldLayoutId id="214748367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5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JPG"/><Relationship Id="rId5" Type="http://schemas.openxmlformats.org/officeDocument/2006/relationships/image" Target="../media/image5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 txBox="1">
            <a:spLocks noGrp="1"/>
          </p:cNvSpPr>
          <p:nvPr>
            <p:ph type="title"/>
          </p:nvPr>
        </p:nvSpPr>
        <p:spPr>
          <a:xfrm>
            <a:off x="1000124" y="4019945"/>
            <a:ext cx="7694791" cy="98226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>
              <a:buSzPts val="8010"/>
            </a:pPr>
            <a:r>
              <a:rPr lang="en-US" sz="4000" b="1" dirty="0" smtClean="0">
                <a:cs typeface="Arial" panose="020B0604020202020204" pitchFamily="34" charset="0"/>
                <a:sym typeface="Avenir"/>
              </a:rPr>
              <a:t>PUBLIC TRANSIT AND THE FIRST/LAST MILE CHALLENGE</a:t>
            </a:r>
            <a:endParaRPr sz="4000" b="1" dirty="0">
              <a:cs typeface="Arial" panose="020B0604020202020204" pitchFamily="34" charset="0"/>
              <a:sym typeface="Avenir"/>
            </a:endParaRPr>
          </a:p>
        </p:txBody>
      </p:sp>
      <p:sp>
        <p:nvSpPr>
          <p:cNvPr id="262" name="Google Shape;262;p36"/>
          <p:cNvSpPr txBox="1">
            <a:spLocks noGrp="1"/>
          </p:cNvSpPr>
          <p:nvPr>
            <p:ph type="body" idx="1"/>
          </p:nvPr>
        </p:nvSpPr>
        <p:spPr>
          <a:xfrm>
            <a:off x="1900238" y="5153673"/>
            <a:ext cx="7143750" cy="72258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en-US" sz="2000" b="1" dirty="0" err="1" smtClean="0">
                <a:solidFill>
                  <a:srgbClr val="A52631"/>
                </a:solidFill>
              </a:rPr>
              <a:t>SuccessBound</a:t>
            </a:r>
            <a:r>
              <a:rPr lang="en-US" sz="2000" b="1" dirty="0" smtClean="0">
                <a:solidFill>
                  <a:srgbClr val="A52631"/>
                </a:solidFill>
              </a:rPr>
              <a:t> Conference 2020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en-US" sz="2000" b="1" dirty="0" smtClean="0">
                <a:solidFill>
                  <a:srgbClr val="A52631"/>
                </a:solidFill>
              </a:rPr>
              <a:t>The City of Grove City &amp;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en-US" sz="2000" b="1" dirty="0" smtClean="0">
                <a:solidFill>
                  <a:srgbClr val="A52631"/>
                </a:solidFill>
              </a:rPr>
              <a:t>Central Ohio Transit Authority (COTA) Partnership</a:t>
            </a:r>
            <a:endParaRPr lang="en-US" sz="2000" b="1" dirty="0">
              <a:solidFill>
                <a:srgbClr val="A52631"/>
              </a:solidFill>
              <a:latin typeface="Calibri" panose="020F0502020204030204"/>
            </a:endParaRPr>
          </a:p>
        </p:txBody>
      </p:sp>
      <p:cxnSp>
        <p:nvCxnSpPr>
          <p:cNvPr id="265" name="Google Shape;265;p36"/>
          <p:cNvCxnSpPr/>
          <p:nvPr/>
        </p:nvCxnSpPr>
        <p:spPr>
          <a:xfrm rot="10800000" flipH="1">
            <a:off x="1003962" y="6083104"/>
            <a:ext cx="1" cy="778916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pic>
        <p:nvPicPr>
          <p:cNvPr id="14" name="Google Shape;84;p13">
            <a:extLst>
              <a:ext uri="{FF2B5EF4-FFF2-40B4-BE49-F238E27FC236}">
                <a16:creationId xmlns:a16="http://schemas.microsoft.com/office/drawing/2014/main" id="{745178E7-7E46-E54C-B6EC-D98FD3DD8D43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27139" b="16745"/>
          <a:stretch/>
        </p:blipFill>
        <p:spPr>
          <a:xfrm>
            <a:off x="0" y="0"/>
            <a:ext cx="915293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6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1" name="Google Shape;311;p42"/>
          <p:cNvCxnSpPr/>
          <p:nvPr/>
        </p:nvCxnSpPr>
        <p:spPr>
          <a:xfrm rot="10800000" flipH="1">
            <a:off x="1003962" y="1987"/>
            <a:ext cx="1" cy="778916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312" name="Google Shape;312;p42"/>
          <p:cNvCxnSpPr/>
          <p:nvPr/>
        </p:nvCxnSpPr>
        <p:spPr>
          <a:xfrm rot="10800000" flipH="1">
            <a:off x="1003962" y="5702050"/>
            <a:ext cx="1" cy="1168239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7" name="Google Shape;112;p15">
            <a:extLst>
              <a:ext uri="{FF2B5EF4-FFF2-40B4-BE49-F238E27FC236}">
                <a16:creationId xmlns:a16="http://schemas.microsoft.com/office/drawing/2014/main" id="{6B188877-78BF-1340-AF94-8E0D7F9DB885}"/>
              </a:ext>
            </a:extLst>
          </p:cNvPr>
          <p:cNvSpPr txBox="1"/>
          <p:nvPr/>
        </p:nvSpPr>
        <p:spPr>
          <a:xfrm>
            <a:off x="1174433" y="133850"/>
            <a:ext cx="4005954" cy="51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83" tIns="32133" rIns="64283" bIns="32133" anchor="t" anchorCtr="0">
            <a:noAutofit/>
          </a:bodyPr>
          <a:lstStyle/>
          <a:p>
            <a:pPr>
              <a:buClr>
                <a:srgbClr val="000000"/>
              </a:buClr>
              <a:buSzPts val="4000"/>
            </a:pPr>
            <a:r>
              <a:rPr lang="en-US" sz="4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OUR VISION</a:t>
            </a:r>
            <a:endParaRPr sz="4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DFAD73-3DD5-D34A-A463-C8DC102E2D6D}"/>
              </a:ext>
            </a:extLst>
          </p:cNvPr>
          <p:cNvSpPr txBox="1"/>
          <p:nvPr/>
        </p:nvSpPr>
        <p:spPr>
          <a:xfrm>
            <a:off x="0" y="1921404"/>
            <a:ext cx="9143999" cy="221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781" spc="70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531B84-4859-2147-BE64-6BEE65372CE4}"/>
              </a:ext>
            </a:extLst>
          </p:cNvPr>
          <p:cNvSpPr txBox="1"/>
          <p:nvPr/>
        </p:nvSpPr>
        <p:spPr>
          <a:xfrm>
            <a:off x="0" y="3750029"/>
            <a:ext cx="9144000" cy="828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78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LIFE FORWARD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85A6E7-2E73-E743-9AEE-493719D3806A}"/>
              </a:ext>
            </a:extLst>
          </p:cNvPr>
          <p:cNvSpPr txBox="1"/>
          <p:nvPr/>
        </p:nvSpPr>
        <p:spPr>
          <a:xfrm>
            <a:off x="1148872" y="2259634"/>
            <a:ext cx="783216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7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</a:p>
        </p:txBody>
      </p:sp>
      <p:pic>
        <p:nvPicPr>
          <p:cNvPr id="8" name="Google Shape;109;p15">
            <a:extLst>
              <a:ext uri="{FF2B5EF4-FFF2-40B4-BE49-F238E27FC236}">
                <a16:creationId xmlns:a16="http://schemas.microsoft.com/office/drawing/2014/main" id="{FE568147-7376-DC48-B0A4-662CD6F192CF}"/>
              </a:ext>
            </a:extLst>
          </p:cNvPr>
          <p:cNvPicPr preferRelativeResize="0"/>
          <p:nvPr/>
        </p:nvPicPr>
        <p:blipFill rotWithShape="1">
          <a:blip r:embed="rId3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7697"/>
            <a:ext cx="9143998" cy="6852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765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1" name="Google Shape;311;p42"/>
          <p:cNvCxnSpPr/>
          <p:nvPr/>
        </p:nvCxnSpPr>
        <p:spPr>
          <a:xfrm rot="10800000" flipH="1">
            <a:off x="1003962" y="1987"/>
            <a:ext cx="1" cy="778916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312" name="Google Shape;312;p42"/>
          <p:cNvCxnSpPr/>
          <p:nvPr/>
        </p:nvCxnSpPr>
        <p:spPr>
          <a:xfrm rot="10800000" flipH="1">
            <a:off x="1003962" y="5702050"/>
            <a:ext cx="1" cy="1168239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pic>
        <p:nvPicPr>
          <p:cNvPr id="4" name="Google Shape;109;p15">
            <a:extLst>
              <a:ext uri="{FF2B5EF4-FFF2-40B4-BE49-F238E27FC236}">
                <a16:creationId xmlns:a16="http://schemas.microsoft.com/office/drawing/2014/main" id="{FE568147-7376-DC48-B0A4-662CD6F192CF}"/>
              </a:ext>
            </a:extLst>
          </p:cNvPr>
          <p:cNvPicPr preferRelativeResize="0"/>
          <p:nvPr/>
        </p:nvPicPr>
        <p:blipFill rotWithShape="1">
          <a:blip r:embed="rId3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12;p15">
            <a:extLst>
              <a:ext uri="{FF2B5EF4-FFF2-40B4-BE49-F238E27FC236}">
                <a16:creationId xmlns:a16="http://schemas.microsoft.com/office/drawing/2014/main" id="{6B188877-78BF-1340-AF94-8E0D7F9DB885}"/>
              </a:ext>
            </a:extLst>
          </p:cNvPr>
          <p:cNvSpPr txBox="1"/>
          <p:nvPr/>
        </p:nvSpPr>
        <p:spPr>
          <a:xfrm>
            <a:off x="1174433" y="133850"/>
            <a:ext cx="4005954" cy="51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83" tIns="32133" rIns="64283" bIns="32133" anchor="t" anchorCtr="0">
            <a:noAutofit/>
          </a:bodyPr>
          <a:lstStyle/>
          <a:p>
            <a:pPr>
              <a:buClr>
                <a:srgbClr val="000000"/>
              </a:buClr>
              <a:buSzPts val="4000"/>
            </a:pPr>
            <a:r>
              <a:rPr lang="en-US" sz="4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OUR MISSION</a:t>
            </a:r>
            <a:endParaRPr sz="4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F3D49D-FB51-DE45-9BA1-40285E98EF37}"/>
              </a:ext>
            </a:extLst>
          </p:cNvPr>
          <p:cNvGrpSpPr/>
          <p:nvPr/>
        </p:nvGrpSpPr>
        <p:grpSpPr>
          <a:xfrm>
            <a:off x="1003961" y="2313707"/>
            <a:ext cx="7400727" cy="2230587"/>
            <a:chOff x="1587176" y="2623164"/>
            <a:chExt cx="10525478" cy="3172390"/>
          </a:xfrm>
        </p:grpSpPr>
        <p:sp>
          <p:nvSpPr>
            <p:cNvPr id="10" name="Google Shape;115;p15">
              <a:extLst>
                <a:ext uri="{FF2B5EF4-FFF2-40B4-BE49-F238E27FC236}">
                  <a16:creationId xmlns:a16="http://schemas.microsoft.com/office/drawing/2014/main" id="{FFF1C25A-1393-E740-8759-26288EA65D0E}"/>
                </a:ext>
              </a:extLst>
            </p:cNvPr>
            <p:cNvSpPr txBox="1"/>
            <p:nvPr/>
          </p:nvSpPr>
          <p:spPr>
            <a:xfrm>
              <a:off x="1670303" y="2623164"/>
              <a:ext cx="10383151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283" tIns="32133" rIns="64283" bIns="32133" anchor="t" anchorCtr="0">
              <a:noAutofit/>
            </a:bodyPr>
            <a:lstStyle/>
            <a:p>
              <a:pPr>
                <a:buClr>
                  <a:srgbClr val="000000"/>
                </a:buClr>
                <a:buSzPts val="5600"/>
              </a:pPr>
              <a:r>
                <a:rPr lang="en-US" sz="4500" dirty="0">
                  <a:solidFill>
                    <a:srgbClr val="243269"/>
                  </a:solidFill>
                  <a:latin typeface="Arial"/>
                  <a:ea typeface="Arial"/>
                  <a:cs typeface="Arial"/>
                  <a:sym typeface="Arial"/>
                </a:rPr>
                <a:t>WE PROVIDE </a:t>
              </a:r>
              <a:r>
                <a:rPr lang="en-US" sz="4500" dirty="0">
                  <a:solidFill>
                    <a:srgbClr val="B9202F"/>
                  </a:solidFill>
                  <a:latin typeface="Arial"/>
                  <a:ea typeface="Arial"/>
                  <a:cs typeface="Arial"/>
                  <a:sym typeface="Arial"/>
                </a:rPr>
                <a:t>SOLUTIONS</a:t>
              </a:r>
              <a:endParaRPr sz="4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6;p15">
              <a:extLst>
                <a:ext uri="{FF2B5EF4-FFF2-40B4-BE49-F238E27FC236}">
                  <a16:creationId xmlns:a16="http://schemas.microsoft.com/office/drawing/2014/main" id="{A4E6117B-E845-CE4F-AF04-583058F0D399}"/>
                </a:ext>
              </a:extLst>
            </p:cNvPr>
            <p:cNvSpPr/>
            <p:nvPr/>
          </p:nvSpPr>
          <p:spPr>
            <a:xfrm>
              <a:off x="1670302" y="3718038"/>
              <a:ext cx="5191575" cy="732715"/>
            </a:xfrm>
            <a:prstGeom prst="rect">
              <a:avLst/>
            </a:prstGeom>
            <a:solidFill>
              <a:srgbClr val="243269"/>
            </a:solidFill>
            <a:ln w="12700" cap="flat" cmpd="sng">
              <a:solidFill>
                <a:srgbClr val="24326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4283" tIns="32133" rIns="64283" bIns="321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</a:pPr>
              <a:endParaRPr sz="1266">
                <a:solidFill>
                  <a:srgbClr val="2432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17;p15">
              <a:extLst>
                <a:ext uri="{FF2B5EF4-FFF2-40B4-BE49-F238E27FC236}">
                  <a16:creationId xmlns:a16="http://schemas.microsoft.com/office/drawing/2014/main" id="{54E75469-6C77-CF45-80C4-AD82342D7AFC}"/>
                </a:ext>
              </a:extLst>
            </p:cNvPr>
            <p:cNvSpPr txBox="1"/>
            <p:nvPr/>
          </p:nvSpPr>
          <p:spPr>
            <a:xfrm>
              <a:off x="1670301" y="3718038"/>
              <a:ext cx="5191575" cy="7327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283" tIns="32133" rIns="64283" bIns="321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2800"/>
              </a:pPr>
              <a:r>
                <a:rPr lang="en-US" sz="253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that connect people to</a:t>
              </a:r>
              <a:endParaRPr sz="253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18;p15">
              <a:extLst>
                <a:ext uri="{FF2B5EF4-FFF2-40B4-BE49-F238E27FC236}">
                  <a16:creationId xmlns:a16="http://schemas.microsoft.com/office/drawing/2014/main" id="{AE858FB9-66B6-6647-8576-5E22BFAE383D}"/>
                </a:ext>
              </a:extLst>
            </p:cNvPr>
            <p:cNvSpPr txBox="1"/>
            <p:nvPr/>
          </p:nvSpPr>
          <p:spPr>
            <a:xfrm>
              <a:off x="6861878" y="3580102"/>
              <a:ext cx="5250776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283" tIns="32133" rIns="64283" bIns="32133" anchor="t" anchorCtr="0">
              <a:noAutofit/>
            </a:bodyPr>
            <a:lstStyle/>
            <a:p>
              <a:pPr>
                <a:buClr>
                  <a:srgbClr val="000000"/>
                </a:buClr>
                <a:buSzPts val="5400"/>
              </a:pPr>
              <a:r>
                <a:rPr lang="en-US" sz="4219" b="1" dirty="0">
                  <a:solidFill>
                    <a:srgbClr val="243269"/>
                  </a:solidFill>
                  <a:latin typeface="Arial"/>
                  <a:ea typeface="Arial"/>
                  <a:cs typeface="Arial"/>
                  <a:sym typeface="Arial"/>
                </a:rPr>
                <a:t>PROSPERITY</a:t>
              </a:r>
              <a:endParaRPr sz="421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19;p15">
              <a:extLst>
                <a:ext uri="{FF2B5EF4-FFF2-40B4-BE49-F238E27FC236}">
                  <a16:creationId xmlns:a16="http://schemas.microsoft.com/office/drawing/2014/main" id="{252A71F4-88DB-5F4B-B4CD-06CFC8836E5A}"/>
                </a:ext>
              </a:extLst>
            </p:cNvPr>
            <p:cNvSpPr txBox="1"/>
            <p:nvPr/>
          </p:nvSpPr>
          <p:spPr>
            <a:xfrm>
              <a:off x="1587176" y="4648204"/>
              <a:ext cx="10383151" cy="11473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283" tIns="32133" rIns="64283" bIns="32133" anchor="t" anchorCtr="0">
              <a:noAutofit/>
            </a:bodyPr>
            <a:lstStyle/>
            <a:p>
              <a:pPr>
                <a:buClr>
                  <a:srgbClr val="000000"/>
                </a:buClr>
                <a:buSzPts val="2550"/>
              </a:pPr>
              <a:r>
                <a:rPr lang="en-US" sz="2074" b="1" dirty="0">
                  <a:solidFill>
                    <a:srgbClr val="B9202F"/>
                  </a:solidFill>
                  <a:latin typeface="Arial"/>
                  <a:ea typeface="Arial"/>
                  <a:cs typeface="Arial"/>
                  <a:sym typeface="Arial"/>
                </a:rPr>
                <a:t>THROUGH INNOVATION, DEDICATION AND TEAMWORK</a:t>
              </a:r>
              <a:endParaRPr sz="207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984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6233" y="-20438"/>
            <a:ext cx="9187286" cy="6882317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0" name="Google Shape;390;p51"/>
          <p:cNvSpPr txBox="1">
            <a:spLocks noGrp="1"/>
          </p:cNvSpPr>
          <p:nvPr>
            <p:ph type="title"/>
          </p:nvPr>
        </p:nvSpPr>
        <p:spPr>
          <a:xfrm>
            <a:off x="4711669" y="-101776"/>
            <a:ext cx="4379698" cy="873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>
              <a:buSzPts val="5264"/>
            </a:pPr>
            <a:r>
              <a:rPr lang="en-US" sz="4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COTA</a:t>
            </a:r>
            <a:endParaRPr sz="4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" name="Google Shape;391;p51"/>
          <p:cNvSpPr txBox="1">
            <a:spLocks noGrp="1"/>
          </p:cNvSpPr>
          <p:nvPr>
            <p:ph type="body" idx="1"/>
          </p:nvPr>
        </p:nvSpPr>
        <p:spPr>
          <a:xfrm>
            <a:off x="4721034" y="1111281"/>
            <a:ext cx="4241991" cy="56514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rgbClr val="3A4A6A"/>
                </a:solidFill>
              </a:rPr>
              <a:t>First Passenger Trips in 1974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3A4A6A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>
                <a:solidFill>
                  <a:srgbClr val="3A4A6A"/>
                </a:solidFill>
              </a:rPr>
              <a:t>$170 </a:t>
            </a:r>
            <a:r>
              <a:rPr lang="en-US" sz="1600" dirty="0">
                <a:solidFill>
                  <a:srgbClr val="3A4A6A"/>
                </a:solidFill>
              </a:rPr>
              <a:t>million operating budget for </a:t>
            </a:r>
            <a:r>
              <a:rPr lang="en-US" sz="1600" dirty="0" smtClean="0">
                <a:solidFill>
                  <a:srgbClr val="3A4A6A"/>
                </a:solidFill>
              </a:rPr>
              <a:t>2020</a:t>
            </a:r>
            <a:endParaRPr lang="en-US" sz="1600" dirty="0">
              <a:solidFill>
                <a:srgbClr val="3A4A6A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3A4A6A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rgbClr val="3A4A6A"/>
                </a:solidFill>
              </a:rPr>
              <a:t>Operational Funding – Total of 0.5% sales </a:t>
            </a:r>
            <a:r>
              <a:rPr lang="en-US" sz="1600" dirty="0" smtClean="0">
                <a:solidFill>
                  <a:srgbClr val="3A4A6A"/>
                </a:solidFill>
              </a:rPr>
              <a:t>tax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>
                <a:solidFill>
                  <a:srgbClr val="3A4A6A"/>
                </a:solidFill>
              </a:rPr>
              <a:t>- Permanent </a:t>
            </a:r>
            <a:r>
              <a:rPr lang="en-US" sz="1600" dirty="0">
                <a:solidFill>
                  <a:srgbClr val="3A4A6A"/>
                </a:solidFill>
              </a:rPr>
              <a:t>0.25% sales tax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>
                <a:solidFill>
                  <a:srgbClr val="3A4A6A"/>
                </a:solidFill>
              </a:rPr>
              <a:t>- 10-year </a:t>
            </a:r>
            <a:r>
              <a:rPr lang="en-US" sz="1600" dirty="0">
                <a:solidFill>
                  <a:srgbClr val="3A4A6A"/>
                </a:solidFill>
              </a:rPr>
              <a:t>renewable 0.25% sales tax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3A4A6A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rgbClr val="3A4A6A"/>
                </a:solidFill>
              </a:rPr>
              <a:t>Pursue major federal funding for capital projects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3A4A6A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rgbClr val="3A4A6A"/>
                </a:solidFill>
              </a:rPr>
              <a:t>1,150+ employees, more than 700 operators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3A4A6A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rgbClr val="3A4A6A"/>
                </a:solidFill>
              </a:rPr>
              <a:t>327 buses, among the youngest in the industry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3A4A6A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>
                <a:solidFill>
                  <a:srgbClr val="3A4A6A"/>
                </a:solidFill>
              </a:rPr>
              <a:t>Approx. 19 </a:t>
            </a:r>
            <a:r>
              <a:rPr lang="en-US" sz="1600" dirty="0">
                <a:solidFill>
                  <a:srgbClr val="3A4A6A"/>
                </a:solidFill>
              </a:rPr>
              <a:t>million trips annually (60,000 daily trips)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3A4A6A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rgbClr val="3A4A6A"/>
                </a:solidFill>
              </a:rPr>
              <a:t>Mainstream, serves seniors and people with disabilities with 250,000+ trips each year</a:t>
            </a:r>
          </a:p>
          <a:p>
            <a:pPr marL="0" indent="0">
              <a:spcBef>
                <a:spcPts val="0"/>
              </a:spcBef>
            </a:pPr>
            <a:endParaRPr lang="en-US" sz="1125" dirty="0"/>
          </a:p>
        </p:txBody>
      </p:sp>
      <p:cxnSp>
        <p:nvCxnSpPr>
          <p:cNvPr id="392" name="Google Shape;392;p51"/>
          <p:cNvCxnSpPr/>
          <p:nvPr/>
        </p:nvCxnSpPr>
        <p:spPr>
          <a:xfrm flipH="1">
            <a:off x="4575021" y="-6943"/>
            <a:ext cx="1" cy="778916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394" name="Google Shape;394;p51"/>
          <p:cNvCxnSpPr/>
          <p:nvPr/>
        </p:nvCxnSpPr>
        <p:spPr>
          <a:xfrm rot="10800000" flipH="1">
            <a:off x="4575021" y="5183461"/>
            <a:ext cx="1" cy="1686828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8" name="Google Shape;391;p51"/>
          <p:cNvSpPr txBox="1">
            <a:spLocks/>
          </p:cNvSpPr>
          <p:nvPr/>
        </p:nvSpPr>
        <p:spPr>
          <a:xfrm>
            <a:off x="595223" y="1759226"/>
            <a:ext cx="3976777" cy="333954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21457" lvl="0" indent="-160729" algn="l" defTabSz="914400" rtl="0" eaLnBrk="1" latinLnBrk="0" hangingPunct="1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800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42915" lvl="1" indent="-160729" algn="l" defTabSz="914400" rtl="0" eaLnBrk="1" latinLnBrk="0" hangingPunct="1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400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64372" lvl="2" indent="-160729" algn="l" defTabSz="914400" rtl="0" eaLnBrk="1" latinLnBrk="0" hangingPunct="1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85829" lvl="3" indent="-160729" algn="l" defTabSz="914400" rtl="0" eaLnBrk="1" latinLnBrk="0" hangingPunct="1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607287" lvl="4" indent="-160729" algn="l" defTabSz="914400" rtl="0" eaLnBrk="1" latinLnBrk="0" hangingPunct="1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928744" lvl="5" indent="-261184" algn="l" defTabSz="914400" rtl="0" eaLnBrk="1" latinLnBrk="0" hangingPunct="1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50201" lvl="6" indent="-261184" algn="l" defTabSz="914400" rtl="0" eaLnBrk="1" latinLnBrk="0" hangingPunct="1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59" lvl="7" indent="-261184" algn="l" defTabSz="914400" rtl="0" eaLnBrk="1" latinLnBrk="0" hangingPunct="1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93116" lvl="8" indent="-261184" algn="l" defTabSz="914400" rtl="0" eaLnBrk="1" latinLnBrk="0" hangingPunct="1">
              <a:lnSpc>
                <a:spcPct val="110000"/>
              </a:lnSpc>
              <a:spcBef>
                <a:spcPts val="1828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sz="4000" b="1" dirty="0" smtClean="0">
                <a:solidFill>
                  <a:srgbClr val="002060"/>
                </a:solidFill>
              </a:rPr>
              <a:t>Fixed-Route</a:t>
            </a:r>
          </a:p>
          <a:p>
            <a:pPr marL="0" indent="0">
              <a:spcBef>
                <a:spcPts val="0"/>
              </a:spcBef>
            </a:pPr>
            <a:endParaRPr lang="en-US" sz="4000" b="1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</a:pPr>
            <a:r>
              <a:rPr lang="en-US" sz="4000" b="1" dirty="0" smtClean="0">
                <a:solidFill>
                  <a:srgbClr val="002060"/>
                </a:solidFill>
              </a:rPr>
              <a:t>Mainstream</a:t>
            </a:r>
          </a:p>
          <a:p>
            <a:pPr marL="0" indent="0">
              <a:spcBef>
                <a:spcPts val="0"/>
              </a:spcBef>
            </a:pPr>
            <a:endParaRPr lang="en-US" sz="4000" b="1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</a:pPr>
            <a:r>
              <a:rPr lang="en-US" sz="4000" b="1" dirty="0" smtClean="0">
                <a:solidFill>
                  <a:srgbClr val="002060"/>
                </a:solidFill>
              </a:rPr>
              <a:t>COTA Plus</a:t>
            </a:r>
          </a:p>
          <a:p>
            <a:pPr marL="0" indent="0">
              <a:spcBef>
                <a:spcPts val="0"/>
              </a:spcBef>
            </a:pPr>
            <a:endParaRPr lang="en-US" sz="1125" dirty="0"/>
          </a:p>
        </p:txBody>
      </p:sp>
    </p:spTree>
    <p:extLst>
      <p:ext uri="{BB962C8B-B14F-4D97-AF65-F5344CB8AC3E}">
        <p14:creationId xmlns:p14="http://schemas.microsoft.com/office/powerpoint/2010/main" val="225560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1"/>
          <p:cNvSpPr txBox="1">
            <a:spLocks noGrp="1"/>
          </p:cNvSpPr>
          <p:nvPr>
            <p:ph type="title"/>
          </p:nvPr>
        </p:nvSpPr>
        <p:spPr>
          <a:xfrm>
            <a:off x="1140611" y="382515"/>
            <a:ext cx="7264323" cy="873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>
              <a:buSzPts val="5264"/>
            </a:pPr>
            <a:r>
              <a:rPr lang="en-US" sz="4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OPERATIONS &amp; GOVERNANCE</a:t>
            </a:r>
            <a:endParaRPr sz="4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" name="Google Shape;391;p51"/>
          <p:cNvSpPr txBox="1">
            <a:spLocks noGrp="1"/>
          </p:cNvSpPr>
          <p:nvPr>
            <p:ph type="body" idx="1"/>
          </p:nvPr>
        </p:nvSpPr>
        <p:spPr>
          <a:xfrm>
            <a:off x="1140611" y="1492370"/>
            <a:ext cx="3770708" cy="47499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C00000"/>
                </a:solidFill>
              </a:rPr>
              <a:t>Service Area</a:t>
            </a:r>
          </a:p>
          <a:p>
            <a:pPr marL="519112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562 square miles</a:t>
            </a:r>
          </a:p>
          <a:p>
            <a:pPr marL="519112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1.2 million residents</a:t>
            </a:r>
          </a:p>
          <a:p>
            <a:pPr marL="519112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All of Franklin County </a:t>
            </a:r>
          </a:p>
          <a:p>
            <a:pPr marL="519112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Portions of Delaware, Fairfield, Licking, and Union Counties (within charter cities)</a:t>
            </a:r>
          </a:p>
          <a:p>
            <a:pPr marL="200911" indent="-20091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6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C00000"/>
                </a:solidFill>
              </a:rPr>
              <a:t>Governed by 13-member Board of Trustees</a:t>
            </a:r>
          </a:p>
          <a:p>
            <a:pPr marL="457200" lvl="1" indent="-223838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7 members appointed by City of Columbus</a:t>
            </a:r>
          </a:p>
          <a:p>
            <a:pPr marL="457200" lvl="1" indent="-223838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2 members appointed by Franklin County</a:t>
            </a:r>
          </a:p>
          <a:p>
            <a:pPr marL="457200" lvl="1" indent="-223838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4 members appointed by other municipalities (rotating)</a:t>
            </a:r>
          </a:p>
          <a:p>
            <a:pPr marL="457200" lvl="1" indent="-223838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2 Community Advisory Panels</a:t>
            </a:r>
          </a:p>
          <a:p>
            <a:pPr marL="200911" indent="-20091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6" b="1" dirty="0"/>
          </a:p>
          <a:p>
            <a:pPr marL="0" indent="0">
              <a:spcBef>
                <a:spcPts val="0"/>
              </a:spcBef>
            </a:pPr>
            <a:endParaRPr lang="en-US" sz="1125" dirty="0"/>
          </a:p>
        </p:txBody>
      </p:sp>
      <p:cxnSp>
        <p:nvCxnSpPr>
          <p:cNvPr id="392" name="Google Shape;392;p51"/>
          <p:cNvCxnSpPr/>
          <p:nvPr/>
        </p:nvCxnSpPr>
        <p:spPr>
          <a:xfrm flipH="1">
            <a:off x="1003962" y="-6943"/>
            <a:ext cx="1" cy="778916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394" name="Google Shape;394;p51"/>
          <p:cNvCxnSpPr/>
          <p:nvPr/>
        </p:nvCxnSpPr>
        <p:spPr>
          <a:xfrm rot="10800000" flipH="1">
            <a:off x="1003962" y="5183461"/>
            <a:ext cx="1" cy="1686828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DDEBE47-42A5-154D-B065-9D088DF2FD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7966" y="1373336"/>
            <a:ext cx="3776504" cy="411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6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4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85" y="2245420"/>
            <a:ext cx="9057430" cy="2637730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3A920B-C3C1-6546-94E3-94D4CDD8016D}"/>
              </a:ext>
            </a:extLst>
          </p:cNvPr>
          <p:cNvSpPr/>
          <p:nvPr/>
        </p:nvSpPr>
        <p:spPr>
          <a:xfrm>
            <a:off x="3358132" y="1820049"/>
            <a:ext cx="2427737" cy="758959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6">
              <a:solidFill>
                <a:schemeClr val="tx1"/>
              </a:solidFill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02D1A20-6BEE-3145-A738-79BF12B8C44F}"/>
              </a:ext>
            </a:extLst>
          </p:cNvPr>
          <p:cNvSpPr/>
          <p:nvPr/>
        </p:nvSpPr>
        <p:spPr>
          <a:xfrm>
            <a:off x="6288054" y="1820049"/>
            <a:ext cx="2427737" cy="758959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6">
              <a:solidFill>
                <a:schemeClr val="tx1"/>
              </a:solidFill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62F8318-04F1-3D49-B086-17DA410E8939}"/>
              </a:ext>
            </a:extLst>
          </p:cNvPr>
          <p:cNvSpPr/>
          <p:nvPr/>
        </p:nvSpPr>
        <p:spPr>
          <a:xfrm>
            <a:off x="428210" y="1820049"/>
            <a:ext cx="2427737" cy="758959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6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73C4D-1A3E-104D-BE53-C3E975470982}"/>
              </a:ext>
            </a:extLst>
          </p:cNvPr>
          <p:cNvSpPr txBox="1"/>
          <p:nvPr/>
        </p:nvSpPr>
        <p:spPr>
          <a:xfrm>
            <a:off x="3481801" y="1778870"/>
            <a:ext cx="218039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b="1" dirty="0" smtClean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93%</a:t>
            </a:r>
            <a:endParaRPr lang="en-US" sz="2531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6E32058-7329-334F-AAAC-31E829A959C4}"/>
              </a:ext>
            </a:extLst>
          </p:cNvPr>
          <p:cNvSpPr txBox="1"/>
          <p:nvPr/>
        </p:nvSpPr>
        <p:spPr>
          <a:xfrm>
            <a:off x="551879" y="1773459"/>
            <a:ext cx="218039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b="1" dirty="0" smtClean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91%</a:t>
            </a:r>
            <a:endParaRPr lang="en-US" sz="2531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F4472C-F216-2741-83DE-D3B1CDB392FD}"/>
              </a:ext>
            </a:extLst>
          </p:cNvPr>
          <p:cNvSpPr txBox="1"/>
          <p:nvPr/>
        </p:nvSpPr>
        <p:spPr>
          <a:xfrm>
            <a:off x="6211427" y="1778870"/>
            <a:ext cx="2380693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b="1" dirty="0" smtClean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3% </a:t>
            </a:r>
            <a:endParaRPr lang="en-US" sz="2531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7DBB07-9715-2F46-B844-B1F000347D27}"/>
              </a:ext>
            </a:extLst>
          </p:cNvPr>
          <p:cNvSpPr txBox="1"/>
          <p:nvPr/>
        </p:nvSpPr>
        <p:spPr>
          <a:xfrm>
            <a:off x="551878" y="2090515"/>
            <a:ext cx="2180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OVERALL SATISFACTION</a:t>
            </a:r>
            <a:endParaRPr lang="en-US" sz="1400" b="1" dirty="0">
              <a:solidFill>
                <a:srgbClr val="00307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A43E94-85E4-CE4F-AE50-9C8E9DA31809}"/>
              </a:ext>
            </a:extLst>
          </p:cNvPr>
          <p:cNvSpPr txBox="1"/>
          <p:nvPr/>
        </p:nvSpPr>
        <p:spPr>
          <a:xfrm>
            <a:off x="6411723" y="2095927"/>
            <a:ext cx="2180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RIDERSHIP </a:t>
            </a:r>
            <a:br>
              <a:rPr lang="en-US" sz="1400" b="1" dirty="0" smtClean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1400" b="1" dirty="0" smtClean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 2018</a:t>
            </a:r>
            <a:endParaRPr lang="en-US" sz="1400" b="1" dirty="0">
              <a:solidFill>
                <a:srgbClr val="00307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0CE48B1-344B-3E47-81BE-6F4A8444F2B3}"/>
              </a:ext>
            </a:extLst>
          </p:cNvPr>
          <p:cNvSpPr txBox="1"/>
          <p:nvPr/>
        </p:nvSpPr>
        <p:spPr>
          <a:xfrm>
            <a:off x="3481800" y="2085107"/>
            <a:ext cx="2180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COURTESY OF BUS OPERATORS</a:t>
            </a:r>
            <a:endParaRPr lang="en-US" sz="1400" b="1" dirty="0">
              <a:solidFill>
                <a:srgbClr val="00307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8807907-6A78-AE49-A4F6-953355EF1E5A}"/>
              </a:ext>
            </a:extLst>
          </p:cNvPr>
          <p:cNvGrpSpPr/>
          <p:nvPr/>
        </p:nvGrpSpPr>
        <p:grpSpPr>
          <a:xfrm>
            <a:off x="6288054" y="4326882"/>
            <a:ext cx="2506696" cy="2100035"/>
            <a:chOff x="609006" y="6387762"/>
            <a:chExt cx="3452781" cy="3245589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9EDED5D-BC0D-DB4E-B45E-808439FA9C03}"/>
                </a:ext>
              </a:extLst>
            </p:cNvPr>
            <p:cNvSpPr/>
            <p:nvPr/>
          </p:nvSpPr>
          <p:spPr>
            <a:xfrm>
              <a:off x="609006" y="6387762"/>
              <a:ext cx="3452781" cy="3245589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chemeClr val="tx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266491B-AD4B-9744-B0E3-301A85A1F084}"/>
                </a:ext>
              </a:extLst>
            </p:cNvPr>
            <p:cNvSpPr txBox="1"/>
            <p:nvPr/>
          </p:nvSpPr>
          <p:spPr>
            <a:xfrm>
              <a:off x="708547" y="6517841"/>
              <a:ext cx="3251198" cy="50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687" b="1" dirty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sp>
        <p:nvSpPr>
          <p:cNvPr id="27" name="Triangle 15"/>
          <p:cNvSpPr/>
          <p:nvPr/>
        </p:nvSpPr>
        <p:spPr>
          <a:xfrm>
            <a:off x="7720319" y="1891822"/>
            <a:ext cx="276481" cy="218860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>
              <a:solidFill>
                <a:prstClr val="white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F4472C-F216-2741-83DE-D3B1CDB392FD}"/>
              </a:ext>
            </a:extLst>
          </p:cNvPr>
          <p:cNvSpPr txBox="1"/>
          <p:nvPr/>
        </p:nvSpPr>
        <p:spPr>
          <a:xfrm>
            <a:off x="6122527" y="4439520"/>
            <a:ext cx="2723023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b="1" dirty="0" smtClean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 of 6</a:t>
            </a:r>
            <a:endParaRPr lang="en-US" sz="2531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6A43E94-85E4-CE4F-AE50-9C8E9DA31809}"/>
              </a:ext>
            </a:extLst>
          </p:cNvPr>
          <p:cNvSpPr txBox="1"/>
          <p:nvPr/>
        </p:nvSpPr>
        <p:spPr>
          <a:xfrm>
            <a:off x="6288055" y="4826480"/>
            <a:ext cx="24277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MAJOR METROPOLITAN AREAS THAT DID </a:t>
            </a:r>
            <a:r>
              <a:rPr lang="en-US" sz="1400" b="1" u="sng" dirty="0" smtClean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NOT</a:t>
            </a:r>
            <a:r>
              <a:rPr lang="en-US" sz="1400" b="1" dirty="0" smtClean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LOSE RIDERSHIP </a:t>
            </a:r>
            <a:br>
              <a:rPr lang="en-US" sz="1400" b="1" dirty="0" smtClean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1400" b="1" dirty="0" smtClean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LAST YEAR</a:t>
            </a:r>
          </a:p>
          <a:p>
            <a:pPr algn="ctr"/>
            <a:endParaRPr lang="en-US" sz="1400" b="1" dirty="0" smtClean="0">
              <a:solidFill>
                <a:srgbClr val="00307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8807907-6A78-AE49-A4F6-953355EF1E5A}"/>
              </a:ext>
            </a:extLst>
          </p:cNvPr>
          <p:cNvGrpSpPr/>
          <p:nvPr/>
        </p:nvGrpSpPr>
        <p:grpSpPr>
          <a:xfrm>
            <a:off x="373962" y="4326881"/>
            <a:ext cx="2506696" cy="2100035"/>
            <a:chOff x="609006" y="6387762"/>
            <a:chExt cx="3452781" cy="3245589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39EDED5D-BC0D-DB4E-B45E-808439FA9C03}"/>
                </a:ext>
              </a:extLst>
            </p:cNvPr>
            <p:cNvSpPr/>
            <p:nvPr/>
          </p:nvSpPr>
          <p:spPr>
            <a:xfrm>
              <a:off x="609006" y="6387762"/>
              <a:ext cx="3452781" cy="3245589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266491B-AD4B-9744-B0E3-301A85A1F084}"/>
                </a:ext>
              </a:extLst>
            </p:cNvPr>
            <p:cNvSpPr txBox="1"/>
            <p:nvPr/>
          </p:nvSpPr>
          <p:spPr>
            <a:xfrm>
              <a:off x="708547" y="6517841"/>
              <a:ext cx="3251198" cy="50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687" b="1" dirty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AF4472C-F216-2741-83DE-D3B1CDB392FD}"/>
              </a:ext>
            </a:extLst>
          </p:cNvPr>
          <p:cNvSpPr txBox="1"/>
          <p:nvPr/>
        </p:nvSpPr>
        <p:spPr>
          <a:xfrm>
            <a:off x="208435" y="4439519"/>
            <a:ext cx="2723023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b="1" dirty="0" smtClean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94%</a:t>
            </a:r>
            <a:endParaRPr lang="en-US" sz="2531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6A43E94-85E4-CE4F-AE50-9C8E9DA31809}"/>
              </a:ext>
            </a:extLst>
          </p:cNvPr>
          <p:cNvSpPr txBox="1"/>
          <p:nvPr/>
        </p:nvSpPr>
        <p:spPr>
          <a:xfrm>
            <a:off x="373963" y="4826479"/>
            <a:ext cx="24277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307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OF CUSTOMERS SAY THEY ARE LIKELY TO RECOMMEND COTA SERVICES IN THE FUTURE</a:t>
            </a:r>
            <a:endParaRPr lang="en-US" sz="1400" b="1" dirty="0">
              <a:solidFill>
                <a:srgbClr val="00307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53" name="Shape 531"/>
          <p:cNvSpPr>
            <a:spLocks noGrp="1"/>
          </p:cNvSpPr>
          <p:nvPr>
            <p:ph type="title"/>
          </p:nvPr>
        </p:nvSpPr>
        <p:spPr>
          <a:xfrm>
            <a:off x="1104900" y="303818"/>
            <a:ext cx="7487220" cy="982266"/>
          </a:xfrm>
          <a:prstGeom prst="rect">
            <a:avLst/>
          </a:prstGeom>
        </p:spPr>
        <p:txBody>
          <a:bodyPr/>
          <a:lstStyle>
            <a:lvl1pPr defTabSz="332993">
              <a:defRPr sz="5130"/>
            </a:lvl1pPr>
          </a:lstStyle>
          <a:p>
            <a:r>
              <a:rPr lang="en-US" sz="4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 TO CUSTOMER EXPERIENCE</a:t>
            </a:r>
            <a:endParaRPr sz="4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21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E5D348B-4D95-AC45-845D-5D38BC5DD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781" y="1767016"/>
            <a:ext cx="2954839" cy="30450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E40C7B-57D8-624D-9794-90639C9FD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024" y="3503979"/>
            <a:ext cx="838200" cy="1308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6844DA-4EA2-F94D-98E6-9E41D0376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911" y="3334174"/>
            <a:ext cx="838200" cy="13081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7A3C77-AC8F-1846-BE39-967167309A0B}"/>
              </a:ext>
            </a:extLst>
          </p:cNvPr>
          <p:cNvSpPr txBox="1"/>
          <p:nvPr/>
        </p:nvSpPr>
        <p:spPr>
          <a:xfrm>
            <a:off x="1204591" y="5210606"/>
            <a:ext cx="7550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Recruiting and retaining a dependable workforce</a:t>
            </a:r>
            <a:endParaRPr lang="en-US" sz="2400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46498EF-858B-B043-B9DF-96EBCA57FF98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879287" y="3289547"/>
            <a:ext cx="433090" cy="14905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  <p:sp>
        <p:nvSpPr>
          <p:cNvPr id="15" name="Shape 531"/>
          <p:cNvSpPr>
            <a:spLocks noGrp="1"/>
          </p:cNvSpPr>
          <p:nvPr>
            <p:ph type="title"/>
          </p:nvPr>
        </p:nvSpPr>
        <p:spPr>
          <a:xfrm>
            <a:off x="1104900" y="303818"/>
            <a:ext cx="7829550" cy="982266"/>
          </a:xfrm>
          <a:prstGeom prst="rect">
            <a:avLst/>
          </a:prstGeom>
        </p:spPr>
        <p:txBody>
          <a:bodyPr/>
          <a:lstStyle>
            <a:lvl1pPr defTabSz="332993">
              <a:defRPr sz="5130"/>
            </a:lvl1pPr>
          </a:lstStyle>
          <a:p>
            <a:r>
              <a:rPr lang="en-US" sz="4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FROM AN EMPLOYER’S PERSPECTIVE</a:t>
            </a:r>
            <a:endParaRPr sz="4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90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D7A3C77-AC8F-1846-BE39-967167309A0B}"/>
              </a:ext>
            </a:extLst>
          </p:cNvPr>
          <p:cNvSpPr txBox="1"/>
          <p:nvPr/>
        </p:nvSpPr>
        <p:spPr>
          <a:xfrm>
            <a:off x="1050276" y="4885882"/>
            <a:ext cx="7854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 and reliable transportation to and from work, especially sites that are not adjacent to a COTA bus line</a:t>
            </a:r>
            <a:endParaRPr lang="en-US" sz="2400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EFEC83-3D18-0E43-A6BF-575BAD094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049" y="2161894"/>
            <a:ext cx="3108960" cy="217201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8B0B16F-8911-154F-A838-C580A85C70E5}"/>
              </a:ext>
            </a:extLst>
          </p:cNvPr>
          <p:cNvGrpSpPr/>
          <p:nvPr/>
        </p:nvGrpSpPr>
        <p:grpSpPr>
          <a:xfrm>
            <a:off x="2242952" y="2078602"/>
            <a:ext cx="2266854" cy="2167439"/>
            <a:chOff x="4164427" y="2345281"/>
            <a:chExt cx="2266854" cy="216743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4A0423E-D03C-FB42-BAB0-32A7B3B3B8F5}"/>
                </a:ext>
              </a:extLst>
            </p:cNvPr>
            <p:cNvGrpSpPr/>
            <p:nvPr/>
          </p:nvGrpSpPr>
          <p:grpSpPr>
            <a:xfrm>
              <a:off x="4164427" y="2345281"/>
              <a:ext cx="1486603" cy="2167439"/>
              <a:chOff x="4164427" y="2345281"/>
              <a:chExt cx="1486603" cy="2167439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8CB3E29D-12CB-0940-8BCE-2AFCF5E9D2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64427" y="2345281"/>
                <a:ext cx="736509" cy="2167439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70EF5BF1-30E6-714B-BFEB-0ADBDDD748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77651" y="2345281"/>
                <a:ext cx="673379" cy="2167439"/>
              </a:xfrm>
              <a:prstGeom prst="rect">
                <a:avLst/>
              </a:prstGeom>
            </p:spPr>
          </p:pic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A90E858-019A-EE4E-89E5-B22B82037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94772" y="2345281"/>
              <a:ext cx="736509" cy="2167439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4361B4C5-F368-D84F-8594-64184CA79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9696" y="2078602"/>
            <a:ext cx="650756" cy="216743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  <p:sp>
        <p:nvSpPr>
          <p:cNvPr id="22" name="Shape 531"/>
          <p:cNvSpPr>
            <a:spLocks noGrp="1"/>
          </p:cNvSpPr>
          <p:nvPr>
            <p:ph type="title"/>
          </p:nvPr>
        </p:nvSpPr>
        <p:spPr>
          <a:xfrm>
            <a:off x="1104900" y="303818"/>
            <a:ext cx="7829550" cy="982266"/>
          </a:xfrm>
          <a:prstGeom prst="rect">
            <a:avLst/>
          </a:prstGeom>
        </p:spPr>
        <p:txBody>
          <a:bodyPr/>
          <a:lstStyle>
            <a:lvl1pPr defTabSz="332993">
              <a:defRPr sz="5130"/>
            </a:lvl1pPr>
          </a:lstStyle>
          <a:p>
            <a:r>
              <a:rPr lang="en-US" sz="4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FROM AN EMPLOYEE’S PERSPECTIVE</a:t>
            </a:r>
            <a:endParaRPr sz="4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24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0C75AC6-E907-5545-A226-F2484FC8C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441" y="2136182"/>
            <a:ext cx="490421" cy="144323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E398674-EF86-F646-89F7-F81DF5473B38}"/>
              </a:ext>
            </a:extLst>
          </p:cNvPr>
          <p:cNvGrpSpPr/>
          <p:nvPr/>
        </p:nvGrpSpPr>
        <p:grpSpPr>
          <a:xfrm>
            <a:off x="2682249" y="2142287"/>
            <a:ext cx="4085205" cy="1437133"/>
            <a:chOff x="3414332" y="2345281"/>
            <a:chExt cx="5363337" cy="216743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95D3B86-26E9-CB4D-BDF1-182ECF28FE37}"/>
                </a:ext>
              </a:extLst>
            </p:cNvPr>
            <p:cNvGrpSpPr/>
            <p:nvPr/>
          </p:nvGrpSpPr>
          <p:grpSpPr>
            <a:xfrm>
              <a:off x="3414332" y="2345281"/>
              <a:ext cx="2236698" cy="2167439"/>
              <a:chOff x="3414332" y="2345281"/>
              <a:chExt cx="2236698" cy="2167439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79594DE6-A13C-C043-A84F-934A4EDCC5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14332" y="2345281"/>
                <a:ext cx="673379" cy="2167439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0970EB08-F243-EB4C-A680-CA9F4AECA6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4427" y="2345281"/>
                <a:ext cx="736509" cy="2167439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FD77B4E-47A0-C644-AC3E-44338DFD07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77651" y="2345281"/>
                <a:ext cx="673379" cy="2167439"/>
              </a:xfrm>
              <a:prstGeom prst="rect">
                <a:avLst/>
              </a:prstGeom>
            </p:spPr>
          </p:pic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DD25873-5B48-9F49-984B-4C52DC795576}"/>
                </a:ext>
              </a:extLst>
            </p:cNvPr>
            <p:cNvGrpSpPr/>
            <p:nvPr/>
          </p:nvGrpSpPr>
          <p:grpSpPr>
            <a:xfrm>
              <a:off x="6540971" y="2345281"/>
              <a:ext cx="2236698" cy="2167439"/>
              <a:chOff x="6540971" y="2345281"/>
              <a:chExt cx="2236698" cy="2167439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51C5F4CE-64E5-0C4D-BDB9-05149C9008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40971" y="2345281"/>
                <a:ext cx="673379" cy="2167439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64862802-F9B5-A248-A068-1940E78ECB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91067" y="2345281"/>
                <a:ext cx="736509" cy="2167439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0F31976D-CA66-B647-A36D-55BA40ECB6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04290" y="2345281"/>
                <a:ext cx="673379" cy="2167439"/>
              </a:xfrm>
              <a:prstGeom prst="rect">
                <a:avLst/>
              </a:prstGeom>
            </p:spPr>
          </p:pic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C52B188-C0E7-F043-9DC4-FF0A532D1942}"/>
              </a:ext>
            </a:extLst>
          </p:cNvPr>
          <p:cNvGrpSpPr/>
          <p:nvPr/>
        </p:nvGrpSpPr>
        <p:grpSpPr>
          <a:xfrm>
            <a:off x="908613" y="2142287"/>
            <a:ext cx="7549978" cy="1429345"/>
            <a:chOff x="1037787" y="2345281"/>
            <a:chExt cx="10116427" cy="21674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D946D18-6C95-0847-84FD-27C10BD0D237}"/>
                </a:ext>
              </a:extLst>
            </p:cNvPr>
            <p:cNvGrpSpPr/>
            <p:nvPr/>
          </p:nvGrpSpPr>
          <p:grpSpPr>
            <a:xfrm>
              <a:off x="1037787" y="2345281"/>
              <a:ext cx="2299829" cy="2167439"/>
              <a:chOff x="1037787" y="2345281"/>
              <a:chExt cx="2299829" cy="216743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444D3A72-BC53-384D-8369-825B130857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7787" y="2345281"/>
                <a:ext cx="736509" cy="2167439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DE502A07-CE4A-B643-898E-9711FF39BD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51012" y="2345281"/>
                <a:ext cx="673379" cy="2167439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1BED577E-117D-2C45-BB53-0B92065A64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01107" y="2345281"/>
                <a:ext cx="736509" cy="2167439"/>
              </a:xfrm>
              <a:prstGeom prst="rect">
                <a:avLst/>
              </a:prstGeom>
            </p:spPr>
          </p:pic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D4A3E02-C755-5549-A943-7215C177BA15}"/>
                </a:ext>
              </a:extLst>
            </p:cNvPr>
            <p:cNvGrpSpPr/>
            <p:nvPr/>
          </p:nvGrpSpPr>
          <p:grpSpPr>
            <a:xfrm>
              <a:off x="8854385" y="2345281"/>
              <a:ext cx="2299829" cy="2167439"/>
              <a:chOff x="8854385" y="2345281"/>
              <a:chExt cx="2299829" cy="2167439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DA90CCAD-F71A-894A-BE74-FA3D2A5D2B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54385" y="2345281"/>
                <a:ext cx="736509" cy="2167439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7D054627-5958-324D-9E62-7F2763004D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67610" y="2345281"/>
                <a:ext cx="673379" cy="2167439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FEE02DB2-C5DD-2648-9FFD-FB30481562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17705" y="2345281"/>
                <a:ext cx="736509" cy="2167439"/>
              </a:xfrm>
              <a:prstGeom prst="rect">
                <a:avLst/>
              </a:prstGeom>
            </p:spPr>
          </p:pic>
        </p:grp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28F72AF0-85AF-8B41-82C0-17E8D986C9F4}"/>
              </a:ext>
            </a:extLst>
          </p:cNvPr>
          <p:cNvSpPr/>
          <p:nvPr/>
        </p:nvSpPr>
        <p:spPr>
          <a:xfrm>
            <a:off x="0" y="4612711"/>
            <a:ext cx="2854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 workers</a:t>
            </a:r>
            <a:endParaRPr lang="en-US" sz="2400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9DC05B0-8C66-BB4C-A6DB-E9A53BDA0143}"/>
              </a:ext>
            </a:extLst>
          </p:cNvPr>
          <p:cNvSpPr/>
          <p:nvPr/>
        </p:nvSpPr>
        <p:spPr>
          <a:xfrm>
            <a:off x="2523541" y="4654373"/>
            <a:ext cx="4096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 </a:t>
            </a:r>
            <a:r>
              <a:rPr lang="en-US" sz="24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turnover </a:t>
            </a:r>
            <a:r>
              <a:rPr lang="en-US" sz="24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 </a:t>
            </a:r>
            <a:endParaRPr lang="en-US" sz="2400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FA103E-3C59-F14D-A572-2F08D5E6CF23}"/>
              </a:ext>
            </a:extLst>
          </p:cNvPr>
          <p:cNvSpPr/>
          <p:nvPr/>
        </p:nvSpPr>
        <p:spPr>
          <a:xfrm>
            <a:off x="6289310" y="4625378"/>
            <a:ext cx="2854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$5,000 </a:t>
            </a:r>
            <a:r>
              <a:rPr lang="en-US" sz="24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  <a:endParaRPr lang="en-US" sz="2400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Multiply 34">
            <a:extLst>
              <a:ext uri="{FF2B5EF4-FFF2-40B4-BE49-F238E27FC236}">
                <a16:creationId xmlns:a16="http://schemas.microsoft.com/office/drawing/2014/main" id="{42F843C8-A3B5-BA4E-AFB8-46F906D4E8E4}"/>
              </a:ext>
            </a:extLst>
          </p:cNvPr>
          <p:cNvSpPr/>
          <p:nvPr/>
        </p:nvSpPr>
        <p:spPr>
          <a:xfrm>
            <a:off x="2643712" y="4710448"/>
            <a:ext cx="319269" cy="32962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6" name="Multiply 35">
            <a:extLst>
              <a:ext uri="{FF2B5EF4-FFF2-40B4-BE49-F238E27FC236}">
                <a16:creationId xmlns:a16="http://schemas.microsoft.com/office/drawing/2014/main" id="{5F336229-B231-1B47-8039-798D16E3FC44}"/>
              </a:ext>
            </a:extLst>
          </p:cNvPr>
          <p:cNvSpPr/>
          <p:nvPr/>
        </p:nvSpPr>
        <p:spPr>
          <a:xfrm>
            <a:off x="6169485" y="4720394"/>
            <a:ext cx="319269" cy="32962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7" name="Equal 36">
            <a:extLst>
              <a:ext uri="{FF2B5EF4-FFF2-40B4-BE49-F238E27FC236}">
                <a16:creationId xmlns:a16="http://schemas.microsoft.com/office/drawing/2014/main" id="{3FDEC1BC-CE0B-7B4D-8596-E2D71D8107F6}"/>
              </a:ext>
            </a:extLst>
          </p:cNvPr>
          <p:cNvSpPr/>
          <p:nvPr/>
        </p:nvSpPr>
        <p:spPr>
          <a:xfrm>
            <a:off x="2018079" y="5167973"/>
            <a:ext cx="344557" cy="353943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A4A6A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2CD86E0-140D-AF4E-B42D-A7ED32C988AD}"/>
              </a:ext>
            </a:extLst>
          </p:cNvPr>
          <p:cNvSpPr/>
          <p:nvPr/>
        </p:nvSpPr>
        <p:spPr>
          <a:xfrm>
            <a:off x="-41790" y="5096145"/>
            <a:ext cx="9227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ED3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$900,000 </a:t>
            </a:r>
            <a:r>
              <a:rPr lang="en-US" sz="24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turnover cost</a:t>
            </a:r>
            <a:endParaRPr lang="en-US" sz="2400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  <p:sp>
        <p:nvSpPr>
          <p:cNvPr id="42" name="Shape 531"/>
          <p:cNvSpPr>
            <a:spLocks noGrp="1"/>
          </p:cNvSpPr>
          <p:nvPr>
            <p:ph type="title"/>
          </p:nvPr>
        </p:nvSpPr>
        <p:spPr>
          <a:xfrm>
            <a:off x="1104900" y="303818"/>
            <a:ext cx="7829550" cy="982266"/>
          </a:xfrm>
          <a:prstGeom prst="rect">
            <a:avLst/>
          </a:prstGeom>
        </p:spPr>
        <p:txBody>
          <a:bodyPr/>
          <a:lstStyle>
            <a:lvl1pPr defTabSz="332993">
              <a:defRPr sz="5130"/>
            </a:lvl1pPr>
          </a:lstStyle>
          <a:p>
            <a:r>
              <a:rPr lang="en-US" sz="4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OF THE PROBLEM</a:t>
            </a:r>
            <a:br>
              <a:rPr lang="en-US" sz="4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sz="4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13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 animBg="1"/>
      <p:bldP spid="36" grpId="0" animBg="1"/>
      <p:bldP spid="37" grpId="0" animBg="1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2" name="Google Shape;392;p51"/>
          <p:cNvCxnSpPr/>
          <p:nvPr/>
        </p:nvCxnSpPr>
        <p:spPr>
          <a:xfrm flipH="1">
            <a:off x="1003962" y="-6943"/>
            <a:ext cx="1" cy="778916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394" name="Google Shape;394;p51"/>
          <p:cNvCxnSpPr/>
          <p:nvPr/>
        </p:nvCxnSpPr>
        <p:spPr>
          <a:xfrm rot="10800000" flipH="1">
            <a:off x="1003962" y="5183461"/>
            <a:ext cx="1" cy="1686828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470698D0-AAE5-544E-AE5C-6B4F372657E5}"/>
              </a:ext>
            </a:extLst>
          </p:cNvPr>
          <p:cNvSpPr/>
          <p:nvPr/>
        </p:nvSpPr>
        <p:spPr>
          <a:xfrm>
            <a:off x="1127778" y="1006337"/>
            <a:ext cx="3940810" cy="5298372"/>
          </a:xfrm>
          <a:prstGeom prst="rect">
            <a:avLst/>
          </a:prstGeom>
          <a:solidFill>
            <a:srgbClr val="B91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6" dirty="0">
              <a:solidFill>
                <a:srgbClr val="A30605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374032-0FC9-F245-BEDE-23AFADFD2840}"/>
              </a:ext>
            </a:extLst>
          </p:cNvPr>
          <p:cNvSpPr/>
          <p:nvPr/>
        </p:nvSpPr>
        <p:spPr>
          <a:xfrm>
            <a:off x="5269216" y="1006338"/>
            <a:ext cx="3499763" cy="52983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6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0290A6-E02D-2542-95A2-22A0E3E89B6F}"/>
              </a:ext>
            </a:extLst>
          </p:cNvPr>
          <p:cNvSpPr txBox="1"/>
          <p:nvPr/>
        </p:nvSpPr>
        <p:spPr>
          <a:xfrm>
            <a:off x="1204592" y="1109111"/>
            <a:ext cx="373100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COTA-operated, real-time, on-demand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Smaller passenger vehicles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Riders must register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through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 COTA Plus app or by calling COTA Customer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Support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Trips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are requested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via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 COTA Plus app or by calling COTA Customer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Support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Service is available within a defined geographic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zone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Trips may be shared with other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riders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Wait times less than 15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minutes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Riders may be directed to nearby pick-up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20B255-F0BD-6A45-A839-E207B2CAA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771" y="811474"/>
            <a:ext cx="4140450" cy="5493235"/>
          </a:xfrm>
          <a:prstGeom prst="rect">
            <a:avLst/>
          </a:prstGeom>
        </p:spPr>
      </p:pic>
      <p:pic>
        <p:nvPicPr>
          <p:cNvPr id="11" name="Picture 1" descr="cid:image003.png@01D53748.4523BA4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4" b="22926"/>
          <a:stretch/>
        </p:blipFill>
        <p:spPr bwMode="auto">
          <a:xfrm>
            <a:off x="1204591" y="123826"/>
            <a:ext cx="4036417" cy="64814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0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2" name="Google Shape;392;p51"/>
          <p:cNvCxnSpPr/>
          <p:nvPr/>
        </p:nvCxnSpPr>
        <p:spPr>
          <a:xfrm flipH="1">
            <a:off x="1003962" y="-6943"/>
            <a:ext cx="1" cy="778916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394" name="Google Shape;394;p51"/>
          <p:cNvCxnSpPr/>
          <p:nvPr/>
        </p:nvCxnSpPr>
        <p:spPr>
          <a:xfrm rot="10800000" flipH="1">
            <a:off x="1003962" y="5183461"/>
            <a:ext cx="1" cy="1686828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pic>
        <p:nvPicPr>
          <p:cNvPr id="11" name="Picture 1" descr="cid:image003.png@01D53748.4523BA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4" b="22926"/>
          <a:stretch/>
        </p:blipFill>
        <p:spPr bwMode="auto">
          <a:xfrm>
            <a:off x="1204591" y="123826"/>
            <a:ext cx="4036417" cy="64814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20B255-F0BD-6A45-A839-E207B2CAA1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03" t="3931" r="6994" b="2972"/>
          <a:stretch/>
        </p:blipFill>
        <p:spPr>
          <a:xfrm>
            <a:off x="306341" y="1227834"/>
            <a:ext cx="2259939" cy="32532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583" y="1227833"/>
            <a:ext cx="1985757" cy="42976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302" y="1227833"/>
            <a:ext cx="1985757" cy="42976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" r="2843"/>
          <a:stretch/>
        </p:blipFill>
        <p:spPr>
          <a:xfrm>
            <a:off x="2733224" y="1228398"/>
            <a:ext cx="1981337" cy="42976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5" y="4481101"/>
            <a:ext cx="1261481" cy="45698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876" y="4481101"/>
            <a:ext cx="1258735" cy="43499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84133" y="5596239"/>
            <a:ext cx="1279517" cy="307777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Screen</a:t>
            </a:r>
            <a:endParaRPr lang="en-US" sz="1400" i="1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25783" y="5596239"/>
            <a:ext cx="1490793" cy="307777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Awaiting Vehicle</a:t>
            </a:r>
            <a:endParaRPr lang="en-US" sz="1400" i="1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36252" y="5596239"/>
            <a:ext cx="966418" cy="307777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Transit </a:t>
            </a:r>
            <a:endParaRPr lang="en-US" sz="1400" i="1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4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id:image003.png@01D53748.4523BA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4" b="22926"/>
          <a:stretch/>
        </p:blipFill>
        <p:spPr bwMode="auto">
          <a:xfrm>
            <a:off x="1204591" y="123826"/>
            <a:ext cx="4036417" cy="64814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29"/>
          <a:stretch/>
        </p:blipFill>
        <p:spPr>
          <a:xfrm>
            <a:off x="234779" y="1755920"/>
            <a:ext cx="4832522" cy="26357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1394125" y="4453261"/>
            <a:ext cx="2513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 Carmel Grove City Hospital</a:t>
            </a:r>
            <a:endParaRPr lang="en-US" sz="1200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7601" y="955701"/>
            <a:ext cx="3821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 KNOCKS</a:t>
            </a:r>
            <a:endParaRPr lang="en-US" sz="2400" b="1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"/>
          <a:stretch/>
        </p:blipFill>
        <p:spPr>
          <a:xfrm>
            <a:off x="5241008" y="1144351"/>
            <a:ext cx="3794694" cy="42721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952493" y="5570303"/>
            <a:ext cx="3794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326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Approx. 2.1 miles between nearest COTA stop &amp; Mount Carmel Grove City Hospital</a:t>
            </a:r>
            <a:endParaRPr lang="en-US" dirty="0">
              <a:solidFill>
                <a:srgbClr val="1326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46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id:image003.png@01D53748.4523BA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4" b="22926"/>
          <a:stretch/>
        </p:blipFill>
        <p:spPr bwMode="auto">
          <a:xfrm>
            <a:off x="1204591" y="123826"/>
            <a:ext cx="4036417" cy="64814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1B97FE5-C29C-FA4C-BB5B-E7A8B57D40FB}"/>
              </a:ext>
            </a:extLst>
          </p:cNvPr>
          <p:cNvSpPr txBox="1">
            <a:spLocks/>
          </p:cNvSpPr>
          <p:nvPr/>
        </p:nvSpPr>
        <p:spPr>
          <a:xfrm>
            <a:off x="4749800" y="1601093"/>
            <a:ext cx="4292599" cy="429170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3A4A6A"/>
                </a:solidFill>
              </a:rPr>
              <a:t>Initial 1-year pilot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3A4A6A"/>
                </a:solidFill>
              </a:rPr>
              <a:t>July 2019 – July 2020</a:t>
            </a:r>
            <a:endParaRPr lang="en-US" sz="2000" dirty="0">
              <a:solidFill>
                <a:srgbClr val="3A4A6A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 smtClean="0">
              <a:solidFill>
                <a:srgbClr val="3A4A6A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3A4A6A"/>
                </a:solidFill>
              </a:rPr>
              <a:t>Connections with...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3A4A6A"/>
                </a:solidFill>
              </a:rPr>
              <a:t>Line 3 </a:t>
            </a:r>
            <a:r>
              <a:rPr lang="en-US" dirty="0" smtClean="0">
                <a:solidFill>
                  <a:srgbClr val="3A4A6A"/>
                </a:solidFill>
              </a:rPr>
              <a:t>(all-day service every 30 mins.)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3A4A6A"/>
                </a:solidFill>
              </a:rPr>
              <a:t>Line 61 </a:t>
            </a:r>
            <a:r>
              <a:rPr lang="en-US" dirty="0" smtClean="0">
                <a:solidFill>
                  <a:srgbClr val="3A4A6A"/>
                </a:solidFill>
              </a:rPr>
              <a:t>(Rush Hour service only)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>
              <a:solidFill>
                <a:srgbClr val="3A4A6A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3A4A6A"/>
                </a:solidFill>
              </a:rPr>
              <a:t>Monday – Friday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3A4A6A"/>
                </a:solidFill>
              </a:rPr>
              <a:t>5:30 AM – 8:00 PM (14.5 hours/day)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>
              <a:solidFill>
                <a:srgbClr val="3A4A6A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3A4A6A"/>
                </a:solidFill>
              </a:rPr>
              <a:t>Funding </a:t>
            </a:r>
            <a:r>
              <a:rPr lang="en-US" sz="2000" dirty="0">
                <a:solidFill>
                  <a:srgbClr val="3A4A6A"/>
                </a:solidFill>
              </a:rPr>
              <a:t>partnerships with the City of Grove City, the Mid-Ohio Regional Planning Commission (MORPC), and </a:t>
            </a:r>
            <a:r>
              <a:rPr lang="en-US" sz="2000" dirty="0" smtClean="0">
                <a:solidFill>
                  <a:srgbClr val="3A4A6A"/>
                </a:solidFill>
              </a:rPr>
              <a:t>COTA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3A4A6A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 smtClean="0">
              <a:solidFill>
                <a:srgbClr val="3A4A6A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3A4A6A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1" b="18479"/>
          <a:stretch/>
        </p:blipFill>
        <p:spPr>
          <a:xfrm>
            <a:off x="94381" y="2286000"/>
            <a:ext cx="4554016" cy="2286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B1B97FE5-C29C-FA4C-BB5B-E7A8B57D40FB}"/>
              </a:ext>
            </a:extLst>
          </p:cNvPr>
          <p:cNvSpPr txBox="1">
            <a:spLocks/>
          </p:cNvSpPr>
          <p:nvPr/>
        </p:nvSpPr>
        <p:spPr>
          <a:xfrm>
            <a:off x="4952606" y="4021336"/>
            <a:ext cx="3746499" cy="12682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3A4A6A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7601" y="955701"/>
            <a:ext cx="6989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GROVE CITY ON-DEMAND TRANSPORTATION</a:t>
            </a:r>
            <a:endParaRPr lang="en-US" sz="2400" b="1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10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id:image003.png@01D53748.4523BA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4" b="22926"/>
          <a:stretch/>
        </p:blipFill>
        <p:spPr bwMode="auto">
          <a:xfrm>
            <a:off x="1204591" y="123826"/>
            <a:ext cx="4036417" cy="64814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1117601" y="955701"/>
            <a:ext cx="6989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GROVE CITY ON-DEMAND TRANSPORTATION</a:t>
            </a:r>
            <a:endParaRPr lang="en-US" sz="2400" b="1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B1B97FE5-C29C-FA4C-BB5B-E7A8B57D40FB}"/>
              </a:ext>
            </a:extLst>
          </p:cNvPr>
          <p:cNvSpPr txBox="1">
            <a:spLocks/>
          </p:cNvSpPr>
          <p:nvPr/>
        </p:nvSpPr>
        <p:spPr>
          <a:xfrm>
            <a:off x="4952606" y="4021336"/>
            <a:ext cx="3746499" cy="12682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3A4A6A"/>
              </a:solidFill>
            </a:endParaRP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B1B97FE5-C29C-FA4C-BB5B-E7A8B57D40FB}"/>
              </a:ext>
            </a:extLst>
          </p:cNvPr>
          <p:cNvSpPr txBox="1">
            <a:spLocks/>
          </p:cNvSpPr>
          <p:nvPr/>
        </p:nvSpPr>
        <p:spPr>
          <a:xfrm>
            <a:off x="1204590" y="1417366"/>
            <a:ext cx="7710809" cy="436629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  <a:tabLst>
                <a:tab pos="233363" algn="l"/>
              </a:tabLst>
            </a:pPr>
            <a:r>
              <a:rPr lang="en-US" sz="18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Fare structure</a:t>
            </a:r>
          </a:p>
          <a:p>
            <a:pPr marL="742950" lvl="2" indent="-285750">
              <a:lnSpc>
                <a:spcPct val="100000"/>
              </a:lnSpc>
              <a:spcBef>
                <a:spcPts val="0"/>
              </a:spcBef>
              <a:tabLst>
                <a:tab pos="457200" algn="l"/>
                <a:tab pos="5943600" algn="r"/>
              </a:tabLst>
            </a:pPr>
            <a:r>
              <a:rPr lang="en-US" sz="18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Fare (one-way trip)	$3.00/ride</a:t>
            </a:r>
          </a:p>
          <a:p>
            <a:pPr marL="742950" lvl="2" indent="-285750">
              <a:lnSpc>
                <a:spcPct val="100000"/>
              </a:lnSpc>
              <a:spcBef>
                <a:spcPts val="0"/>
              </a:spcBef>
              <a:tabLst>
                <a:tab pos="457200" algn="l"/>
                <a:tab pos="5943600" algn="r"/>
              </a:tabLst>
            </a:pPr>
            <a:r>
              <a:rPr lang="en-US" sz="18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1-Day Pass	$6.00/day</a:t>
            </a:r>
          </a:p>
          <a:p>
            <a:pPr marL="742950" lvl="2" indent="-285750">
              <a:lnSpc>
                <a:spcPct val="100000"/>
              </a:lnSpc>
              <a:spcBef>
                <a:spcPts val="0"/>
              </a:spcBef>
              <a:tabLst>
                <a:tab pos="457200" algn="l"/>
                <a:tab pos="5943600" algn="r"/>
              </a:tabLst>
            </a:pPr>
            <a:r>
              <a:rPr lang="en-US" sz="18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5-Day Pass	$20.00/week</a:t>
            </a:r>
          </a:p>
          <a:p>
            <a:pPr marL="742950" lvl="2" indent="-285750">
              <a:lnSpc>
                <a:spcPct val="100000"/>
              </a:lnSpc>
              <a:spcBef>
                <a:spcPts val="0"/>
              </a:spcBef>
              <a:tabLst>
                <a:tab pos="457200" algn="l"/>
                <a:tab pos="5943600" algn="r"/>
              </a:tabLst>
            </a:pPr>
            <a:r>
              <a:rPr lang="en-US" sz="18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Connections to/from bus stop	</a:t>
            </a:r>
            <a:r>
              <a:rPr lang="en-US" sz="1800" b="1" u="sng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Fare</a:t>
            </a:r>
          </a:p>
          <a:p>
            <a:pPr marL="742950" lvl="2" indent="-285750">
              <a:lnSpc>
                <a:spcPct val="100000"/>
              </a:lnSpc>
              <a:spcBef>
                <a:spcPts val="0"/>
              </a:spcBef>
              <a:tabLst>
                <a:tab pos="457200" algn="l"/>
                <a:tab pos="5943600" algn="r"/>
              </a:tabLst>
            </a:pPr>
            <a:r>
              <a:rPr lang="en-US" sz="18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C-pass	No Fare</a:t>
            </a:r>
          </a:p>
          <a:p>
            <a:pPr marL="742950" lvl="2" indent="-285750">
              <a:lnSpc>
                <a:spcPct val="100000"/>
              </a:lnSpc>
              <a:spcBef>
                <a:spcPts val="0"/>
              </a:spcBef>
              <a:tabLst>
                <a:tab pos="457200" algn="l"/>
                <a:tab pos="5943600" algn="r"/>
              </a:tabLst>
            </a:pPr>
            <a:r>
              <a:rPr lang="en-US" sz="18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	No Fare</a:t>
            </a:r>
          </a:p>
          <a:p>
            <a:pPr marL="457200" lvl="2" indent="-457200">
              <a:lnSpc>
                <a:spcPct val="100000"/>
              </a:lnSpc>
              <a:spcBef>
                <a:spcPts val="0"/>
              </a:spcBef>
              <a:buFontTx/>
              <a:buChar char="-"/>
              <a:tabLst>
                <a:tab pos="457200" algn="l"/>
                <a:tab pos="5029200" algn="r"/>
              </a:tabLst>
            </a:pPr>
            <a:endParaRPr lang="en-US" sz="1800" dirty="0" smtClean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indent="0">
              <a:lnSpc>
                <a:spcPct val="100000"/>
              </a:lnSpc>
              <a:spcBef>
                <a:spcPts val="0"/>
              </a:spcBef>
              <a:buNone/>
              <a:tabLst>
                <a:tab pos="233363" algn="l"/>
                <a:tab pos="5029200" algn="r"/>
              </a:tabLst>
            </a:pPr>
            <a:r>
              <a:rPr lang="en-US" sz="18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Discounts available </a:t>
            </a:r>
            <a:r>
              <a:rPr lang="en-US" sz="1800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seniors (65+), riders with disabilities, Medicare card holders, and other qualified </a:t>
            </a:r>
            <a:r>
              <a:rPr lang="en-US" sz="18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riders</a:t>
            </a:r>
          </a:p>
          <a:p>
            <a:pPr marL="285750" lvl="2" indent="-285750">
              <a:lnSpc>
                <a:spcPct val="100000"/>
              </a:lnSpc>
              <a:spcBef>
                <a:spcPts val="0"/>
              </a:spcBef>
              <a:tabLst>
                <a:tab pos="233363" algn="l"/>
                <a:tab pos="5029200" algn="r"/>
              </a:tabLst>
            </a:pPr>
            <a:endParaRPr lang="en-US" sz="1800" dirty="0" smtClean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  <a:tabLst>
                <a:tab pos="233363" algn="l"/>
                <a:tab pos="5029200" algn="r"/>
              </a:tabLst>
            </a:pPr>
            <a:r>
              <a:rPr lang="en-US" sz="18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 </a:t>
            </a:r>
            <a:r>
              <a:rPr lang="en-US" sz="1800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18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COTA Plus</a:t>
            </a:r>
          </a:p>
          <a:p>
            <a:pPr marL="742950" lvl="4" indent="-285750">
              <a:lnSpc>
                <a:spcPct val="100000"/>
              </a:lnSpc>
              <a:spcBef>
                <a:spcPts val="0"/>
              </a:spcBef>
              <a:tabLst>
                <a:tab pos="233363" algn="l"/>
                <a:tab pos="5029200" algn="r"/>
              </a:tabLst>
            </a:pP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</a:t>
            </a:r>
            <a:r>
              <a:rPr lang="en-US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15-minute wait </a:t>
            </a: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  <a:p>
            <a:pPr marL="742950" lvl="4" indent="-285750">
              <a:lnSpc>
                <a:spcPct val="100000"/>
              </a:lnSpc>
              <a:spcBef>
                <a:spcPts val="0"/>
              </a:spcBef>
              <a:tabLst>
                <a:tab pos="233363" algn="l"/>
                <a:tab pos="5029200" algn="r"/>
              </a:tabLst>
            </a:pP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Curb </a:t>
            </a:r>
            <a:r>
              <a:rPr lang="en-US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corner </a:t>
            </a: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pick-up</a:t>
            </a:r>
          </a:p>
          <a:p>
            <a:pPr marL="742950" lvl="4" indent="-285750">
              <a:lnSpc>
                <a:spcPct val="100000"/>
              </a:lnSpc>
              <a:spcBef>
                <a:spcPts val="0"/>
              </a:spcBef>
              <a:tabLst>
                <a:tab pos="233363" algn="l"/>
                <a:tab pos="5029200" algn="r"/>
              </a:tabLst>
            </a:pP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Trained </a:t>
            </a:r>
            <a:r>
              <a:rPr lang="en-US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Service </a:t>
            </a: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Representatives</a:t>
            </a:r>
          </a:p>
          <a:p>
            <a:pPr marL="742950" lvl="4" indent="-285750">
              <a:lnSpc>
                <a:spcPct val="100000"/>
              </a:lnSpc>
              <a:spcBef>
                <a:spcPts val="0"/>
              </a:spcBef>
              <a:tabLst>
                <a:tab pos="233363" algn="l"/>
                <a:tab pos="5029200" algn="r"/>
              </a:tabLst>
            </a:pP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Guaranteed response/service</a:t>
            </a:r>
          </a:p>
          <a:p>
            <a:pPr marL="742950" lvl="4" indent="-285750">
              <a:lnSpc>
                <a:spcPct val="100000"/>
              </a:lnSpc>
              <a:spcBef>
                <a:spcPts val="0"/>
              </a:spcBef>
              <a:tabLst>
                <a:tab pos="233363" algn="l"/>
                <a:tab pos="5029200" algn="r"/>
              </a:tabLst>
            </a:pP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</a:t>
            </a:r>
            <a:r>
              <a:rPr lang="en-US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safety and rider </a:t>
            </a: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satisfaction</a:t>
            </a:r>
          </a:p>
          <a:p>
            <a:pPr marL="742950" lvl="4" indent="-285750">
              <a:lnSpc>
                <a:spcPct val="100000"/>
              </a:lnSpc>
              <a:spcBef>
                <a:spcPts val="0"/>
              </a:spcBef>
              <a:tabLst>
                <a:tab pos="233363" algn="l"/>
                <a:tab pos="5029200" algn="r"/>
              </a:tabLst>
            </a:pP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Affordable</a:t>
            </a:r>
            <a:endParaRPr lang="en-US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4" indent="-285750">
              <a:lnSpc>
                <a:spcPct val="100000"/>
              </a:lnSpc>
              <a:spcBef>
                <a:spcPts val="0"/>
              </a:spcBef>
              <a:tabLst>
                <a:tab pos="233363" algn="l"/>
                <a:tab pos="5029200" algn="r"/>
              </a:tabLst>
            </a:pPr>
            <a:endParaRPr lang="en-US" dirty="0" smtClean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3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id:image003.png@01D53748.4523BA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4" b="22926"/>
          <a:stretch/>
        </p:blipFill>
        <p:spPr bwMode="auto">
          <a:xfrm>
            <a:off x="1204591" y="123826"/>
            <a:ext cx="4036417" cy="64814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"/>
          <a:stretch/>
        </p:blipFill>
        <p:spPr>
          <a:xfrm>
            <a:off x="1204591" y="790574"/>
            <a:ext cx="4558034" cy="56752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94186" y="791023"/>
            <a:ext cx="2925964" cy="532453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 </a:t>
            </a:r>
          </a:p>
          <a:p>
            <a:r>
              <a:rPr lang="en-US" sz="20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OF SERVICE </a:t>
            </a:r>
          </a:p>
          <a:p>
            <a:endParaRPr lang="en-US" sz="2000" b="1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>
              <a:buFont typeface="Arial"/>
              <a:buChar char="•"/>
            </a:pPr>
            <a:r>
              <a:rPr lang="en-US" sz="2000" dirty="0">
                <a:solidFill>
                  <a:srgbClr val="132654"/>
                </a:solidFill>
                <a:latin typeface="Arial" charset="0"/>
                <a:ea typeface="Arial" charset="0"/>
                <a:cs typeface="Arial" charset="0"/>
              </a:rPr>
              <a:t>COTA Grove City Park and Ride</a:t>
            </a:r>
          </a:p>
          <a:p>
            <a:pPr marL="228600" lvl="1" indent="-228600">
              <a:buFont typeface="Arial"/>
              <a:buChar char="•"/>
            </a:pPr>
            <a:r>
              <a:rPr lang="en-US" sz="2000" dirty="0" smtClean="0">
                <a:solidFill>
                  <a:srgbClr val="132654"/>
                </a:solidFill>
                <a:latin typeface="Arial" charset="0"/>
                <a:ea typeface="Arial" charset="0"/>
                <a:cs typeface="Arial" charset="0"/>
              </a:rPr>
              <a:t>Mount </a:t>
            </a:r>
            <a:r>
              <a:rPr lang="en-US" sz="2000" dirty="0">
                <a:solidFill>
                  <a:srgbClr val="132654"/>
                </a:solidFill>
                <a:latin typeface="Arial" charset="0"/>
                <a:ea typeface="Arial" charset="0"/>
                <a:cs typeface="Arial" charset="0"/>
              </a:rPr>
              <a:t>Carmel Grove City Hospital</a:t>
            </a:r>
          </a:p>
          <a:p>
            <a:pPr marL="228600" lvl="1" indent="-228600">
              <a:buFont typeface="Arial"/>
              <a:buChar char="•"/>
            </a:pPr>
            <a:r>
              <a:rPr lang="en-US" sz="2000" dirty="0" smtClean="0">
                <a:solidFill>
                  <a:srgbClr val="132654"/>
                </a:solidFill>
                <a:latin typeface="Arial" charset="0"/>
                <a:ea typeface="Arial" charset="0"/>
                <a:cs typeface="Arial" charset="0"/>
              </a:rPr>
              <a:t>Mid-Ohio Foodbank</a:t>
            </a:r>
          </a:p>
          <a:p>
            <a:pPr marL="228600" lvl="1" indent="-228600">
              <a:buFont typeface="Arial"/>
              <a:buChar char="•"/>
            </a:pPr>
            <a:r>
              <a:rPr lang="en-US" sz="2000" dirty="0">
                <a:solidFill>
                  <a:srgbClr val="132654"/>
                </a:solidFill>
                <a:latin typeface="Arial" charset="0"/>
                <a:ea typeface="Arial" charset="0"/>
                <a:cs typeface="Arial" charset="0"/>
              </a:rPr>
              <a:t>FedEx</a:t>
            </a:r>
          </a:p>
          <a:p>
            <a:pPr marL="228600" lvl="1" indent="-228600">
              <a:buFont typeface="Arial"/>
              <a:buChar char="•"/>
            </a:pPr>
            <a:r>
              <a:rPr lang="en-US" sz="2000" dirty="0" smtClean="0">
                <a:solidFill>
                  <a:srgbClr val="132654"/>
                </a:solidFill>
                <a:latin typeface="Arial" charset="0"/>
                <a:ea typeface="Arial" charset="0"/>
                <a:cs typeface="Arial" charset="0"/>
              </a:rPr>
              <a:t>Toppan </a:t>
            </a:r>
            <a:r>
              <a:rPr lang="en-US" sz="2000" dirty="0">
                <a:solidFill>
                  <a:srgbClr val="132654"/>
                </a:solidFill>
                <a:latin typeface="Arial" charset="0"/>
                <a:ea typeface="Arial" charset="0"/>
                <a:cs typeface="Arial" charset="0"/>
              </a:rPr>
              <a:t>Merrill</a:t>
            </a:r>
            <a:endParaRPr lang="en-US" sz="2000" dirty="0" smtClean="0">
              <a:solidFill>
                <a:srgbClr val="132654"/>
              </a:solidFill>
              <a:latin typeface="Arial" charset="0"/>
              <a:ea typeface="Arial" charset="0"/>
              <a:cs typeface="Arial" charset="0"/>
            </a:endParaRPr>
          </a:p>
          <a:p>
            <a:pPr marL="228600" lvl="1" indent="-228600">
              <a:buFont typeface="Arial"/>
              <a:buChar char="•"/>
            </a:pPr>
            <a:r>
              <a:rPr lang="en-US" sz="2000" dirty="0" smtClean="0">
                <a:solidFill>
                  <a:srgbClr val="132654"/>
                </a:solidFill>
                <a:latin typeface="Arial" charset="0"/>
                <a:ea typeface="Arial" charset="0"/>
                <a:cs typeface="Arial" charset="0"/>
              </a:rPr>
              <a:t>HKT Teleservices</a:t>
            </a:r>
          </a:p>
          <a:p>
            <a:pPr marL="228600" lvl="1" indent="-228600">
              <a:buFont typeface="Arial"/>
              <a:buChar char="•"/>
            </a:pPr>
            <a:r>
              <a:rPr lang="en-US" sz="2000" dirty="0">
                <a:solidFill>
                  <a:srgbClr val="132654"/>
                </a:solidFill>
                <a:latin typeface="Arial" charset="0"/>
                <a:ea typeface="Arial" charset="0"/>
                <a:cs typeface="Arial" charset="0"/>
              </a:rPr>
              <a:t>Communications Test Design, Inc. (CTDI</a:t>
            </a:r>
            <a:r>
              <a:rPr lang="en-US" sz="2000" dirty="0" smtClean="0">
                <a:solidFill>
                  <a:srgbClr val="132654"/>
                </a:solidFill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pPr marL="228600" lvl="1" indent="-228600">
              <a:buFont typeface="Arial"/>
              <a:buChar char="•"/>
            </a:pPr>
            <a:r>
              <a:rPr lang="en-US" sz="2000" dirty="0" smtClean="0">
                <a:solidFill>
                  <a:srgbClr val="132654"/>
                </a:solidFill>
                <a:latin typeface="Arial" charset="0"/>
                <a:ea typeface="Arial" charset="0"/>
                <a:cs typeface="Arial" charset="0"/>
              </a:rPr>
              <a:t>Tigerpoly Manufacturing, Inc.</a:t>
            </a:r>
            <a:endParaRPr lang="en-US" sz="2000" dirty="0">
              <a:solidFill>
                <a:srgbClr val="132654"/>
              </a:solidFill>
              <a:latin typeface="Arial" charset="0"/>
              <a:ea typeface="Arial" charset="0"/>
              <a:cs typeface="Arial" charset="0"/>
            </a:endParaRPr>
          </a:p>
          <a:p>
            <a:pPr marL="228600" lvl="1" indent="-228600">
              <a:buFont typeface="Arial"/>
              <a:buChar char="•"/>
            </a:pPr>
            <a:r>
              <a:rPr lang="en-US" sz="2000" dirty="0">
                <a:solidFill>
                  <a:srgbClr val="132654"/>
                </a:solidFill>
                <a:latin typeface="Arial" charset="0"/>
                <a:ea typeface="Arial" charset="0"/>
                <a:cs typeface="Arial" charset="0"/>
              </a:rPr>
              <a:t>Select residential neighborhoods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2" name="Google Shape;392;p51"/>
          <p:cNvCxnSpPr/>
          <p:nvPr/>
        </p:nvCxnSpPr>
        <p:spPr>
          <a:xfrm flipH="1">
            <a:off x="1003962" y="-6943"/>
            <a:ext cx="1" cy="778916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394" name="Google Shape;394;p51"/>
          <p:cNvCxnSpPr/>
          <p:nvPr/>
        </p:nvCxnSpPr>
        <p:spPr>
          <a:xfrm rot="10800000" flipH="1">
            <a:off x="1003962" y="5183461"/>
            <a:ext cx="1" cy="1686828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pic>
        <p:nvPicPr>
          <p:cNvPr id="13" name="Picture 1" descr="cid:image003.png@01D53748.4523BA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4" b="22926"/>
          <a:stretch/>
        </p:blipFill>
        <p:spPr bwMode="auto">
          <a:xfrm>
            <a:off x="1204591" y="123826"/>
            <a:ext cx="4036417" cy="64814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0" name="Picture 9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" r="-1"/>
          <a:stretch/>
        </p:blipFill>
        <p:spPr bwMode="auto">
          <a:xfrm>
            <a:off x="4713845" y="1341167"/>
            <a:ext cx="4225026" cy="45720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" t="433" b="963"/>
          <a:stretch/>
        </p:blipFill>
        <p:spPr bwMode="auto">
          <a:xfrm>
            <a:off x="215179" y="1341167"/>
            <a:ext cx="4204637" cy="45720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15420" y="2903431"/>
            <a:ext cx="1048684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COTA Park &amp; Ride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61658" y="4224833"/>
            <a:ext cx="134530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Mount Carmel Grove City</a:t>
            </a:r>
          </a:p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Hospital</a:t>
            </a:r>
          </a:p>
        </p:txBody>
      </p:sp>
      <p:sp>
        <p:nvSpPr>
          <p:cNvPr id="16" name="Oval 15"/>
          <p:cNvSpPr/>
          <p:nvPr/>
        </p:nvSpPr>
        <p:spPr>
          <a:xfrm>
            <a:off x="1468938" y="4332933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5178" y="909017"/>
            <a:ext cx="420463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REQUESTED ORIGINS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65639" y="1487305"/>
            <a:ext cx="84350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Southpark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Industrial Park</a:t>
            </a:r>
          </a:p>
        </p:txBody>
      </p:sp>
      <p:sp>
        <p:nvSpPr>
          <p:cNvPr id="21" name="Oval 20"/>
          <p:cNvSpPr/>
          <p:nvPr/>
        </p:nvSpPr>
        <p:spPr>
          <a:xfrm rot="1817846">
            <a:off x="2520253" y="1462661"/>
            <a:ext cx="739102" cy="932462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944894" y="5042377"/>
            <a:ext cx="712382" cy="618546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051126" y="5310284"/>
            <a:ext cx="78098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Businesses </a:t>
            </a:r>
          </a:p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Near SR 665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205344" y="4451764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 rot="1817846">
            <a:off x="7211574" y="1659104"/>
            <a:ext cx="739102" cy="932462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5721562" y="5207996"/>
            <a:ext cx="712382" cy="618546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721562" y="2903431"/>
            <a:ext cx="1048684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COTA Park &amp; Ride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55188" y="4222979"/>
            <a:ext cx="134530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Mount Carmel Grove City</a:t>
            </a:r>
          </a:p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Hospital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36249" y="1487305"/>
            <a:ext cx="84350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Southpark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Industrial Park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62544" y="5310284"/>
            <a:ext cx="78098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Businesses </a:t>
            </a:r>
          </a:p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Near SR 665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13845" y="904195"/>
            <a:ext cx="422502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REQUESTED DESTINATIONS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15420" y="6184557"/>
            <a:ext cx="3304395" cy="57458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22" y="6271445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03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4591" y="962024"/>
            <a:ext cx="7025009" cy="5819775"/>
          </a:xfrm>
        </p:spPr>
        <p:txBody>
          <a:bodyPr anchor="t"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tabLst>
                <a:tab pos="7026275" algn="r"/>
              </a:tabLst>
              <a:defRPr/>
            </a:pPr>
            <a:r>
              <a:rPr lang="en-US" sz="2000" dirty="0" smtClean="0">
                <a:solidFill>
                  <a:srgbClr val="3A4A6A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Total number of completed rides	3,356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tabLst>
                <a:tab pos="7026275" algn="r"/>
              </a:tabLst>
            </a:pPr>
            <a:r>
              <a:rPr lang="en-US" sz="2000" dirty="0">
                <a:solidFill>
                  <a:srgbClr val="3A4A6A"/>
                </a:solidFill>
              </a:rPr>
              <a:t>Total number of </a:t>
            </a:r>
            <a:r>
              <a:rPr lang="en-US" sz="2000" dirty="0" smtClean="0">
                <a:solidFill>
                  <a:srgbClr val="3A4A6A"/>
                </a:solidFill>
              </a:rPr>
              <a:t>accounts	903</a:t>
            </a:r>
            <a:endParaRPr lang="en-US" sz="2000" dirty="0">
              <a:solidFill>
                <a:srgbClr val="3A4A6A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tabLst>
                <a:tab pos="7026275" algn="r"/>
              </a:tabLst>
            </a:pPr>
            <a:r>
              <a:rPr lang="en-US" sz="2000" dirty="0" smtClean="0">
                <a:solidFill>
                  <a:srgbClr val="3A4A6A"/>
                </a:solidFill>
              </a:rPr>
              <a:t>Avg</a:t>
            </a:r>
            <a:r>
              <a:rPr lang="en-US" sz="2000" dirty="0">
                <a:solidFill>
                  <a:srgbClr val="3A4A6A"/>
                </a:solidFill>
              </a:rPr>
              <a:t>. Pick-up </a:t>
            </a:r>
            <a:r>
              <a:rPr lang="en-US" sz="2000" dirty="0" smtClean="0">
                <a:solidFill>
                  <a:srgbClr val="3A4A6A"/>
                </a:solidFill>
              </a:rPr>
              <a:t>ETA  	7.1 Minutes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tabLst>
                <a:tab pos="7026275" algn="r"/>
              </a:tabLst>
            </a:pPr>
            <a:r>
              <a:rPr lang="en-US" sz="2000" dirty="0" smtClean="0">
                <a:solidFill>
                  <a:srgbClr val="3A4A6A"/>
                </a:solidFill>
              </a:rPr>
              <a:t>Avg</a:t>
            </a:r>
            <a:r>
              <a:rPr lang="en-US" sz="2000" dirty="0">
                <a:solidFill>
                  <a:srgbClr val="3A4A6A"/>
                </a:solidFill>
              </a:rPr>
              <a:t>. Ride </a:t>
            </a:r>
            <a:r>
              <a:rPr lang="en-US" sz="2000" dirty="0" smtClean="0">
                <a:solidFill>
                  <a:srgbClr val="3A4A6A"/>
                </a:solidFill>
              </a:rPr>
              <a:t>Duration  	7.8 Minutes</a:t>
            </a:r>
            <a:endParaRPr lang="en-US" sz="2000" dirty="0">
              <a:solidFill>
                <a:srgbClr val="3A4A6A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tabLst>
                <a:tab pos="7026275" algn="r"/>
              </a:tabLst>
            </a:pPr>
            <a:r>
              <a:rPr lang="en-US" sz="2000" dirty="0" smtClean="0">
                <a:solidFill>
                  <a:srgbClr val="3A4A6A"/>
                </a:solidFill>
              </a:rPr>
              <a:t>Avg. Trip Distance	1.9 miles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tabLst>
                <a:tab pos="7026275" algn="r"/>
              </a:tabLst>
            </a:pPr>
            <a:r>
              <a:rPr lang="en-US" sz="2000" dirty="0" smtClean="0">
                <a:solidFill>
                  <a:srgbClr val="3A4A6A"/>
                </a:solidFill>
              </a:rPr>
              <a:t>Avg</a:t>
            </a:r>
            <a:r>
              <a:rPr lang="en-US" sz="2000" dirty="0">
                <a:solidFill>
                  <a:srgbClr val="3A4A6A"/>
                </a:solidFill>
              </a:rPr>
              <a:t>. Star </a:t>
            </a:r>
            <a:r>
              <a:rPr lang="en-US" sz="2000" dirty="0" smtClean="0">
                <a:solidFill>
                  <a:srgbClr val="3A4A6A"/>
                </a:solidFill>
              </a:rPr>
              <a:t>Rating	  4.8/5 stars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tabLst>
                <a:tab pos="7026275" algn="r"/>
              </a:tabLst>
            </a:pPr>
            <a:r>
              <a:rPr lang="en-US" sz="900" i="1" dirty="0">
                <a:solidFill>
                  <a:srgbClr val="3A4A6A"/>
                </a:solidFill>
              </a:rPr>
              <a:t>	Data as of </a:t>
            </a:r>
            <a:r>
              <a:rPr lang="en-US" sz="900" i="1" dirty="0" smtClean="0">
                <a:solidFill>
                  <a:srgbClr val="3A4A6A"/>
                </a:solidFill>
              </a:rPr>
              <a:t>January 30, 2020</a:t>
            </a:r>
            <a:endParaRPr lang="en-US" sz="900" i="1" dirty="0">
              <a:solidFill>
                <a:srgbClr val="3A4A6A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tabLst>
                <a:tab pos="7026275" algn="r"/>
              </a:tabLst>
            </a:pPr>
            <a:r>
              <a:rPr lang="en-US" sz="20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</a:t>
            </a:r>
            <a:r>
              <a:rPr lang="en-US" sz="2000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Daily Ridership by </a:t>
            </a:r>
            <a:r>
              <a:rPr lang="en-US" sz="20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" descr="cid:image003.png@01D53748.4523BA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4" b="22926"/>
          <a:stretch/>
        </p:blipFill>
        <p:spPr bwMode="auto">
          <a:xfrm>
            <a:off x="1204591" y="123826"/>
            <a:ext cx="4036417" cy="64814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7" r="2283"/>
          <a:stretch/>
        </p:blipFill>
        <p:spPr bwMode="auto">
          <a:xfrm>
            <a:off x="1204592" y="3338532"/>
            <a:ext cx="7025008" cy="312754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094" y="2466109"/>
            <a:ext cx="2062321" cy="3606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id:image003.png@01D53748.4523BA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4" b="22926"/>
          <a:stretch/>
        </p:blipFill>
        <p:spPr bwMode="auto">
          <a:xfrm>
            <a:off x="1204591" y="123826"/>
            <a:ext cx="4036417" cy="64814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" t="340" r="557" b="306"/>
          <a:stretch/>
        </p:blipFill>
        <p:spPr>
          <a:xfrm>
            <a:off x="1204591" y="791023"/>
            <a:ext cx="4562856" cy="56856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86450" y="791023"/>
            <a:ext cx="3086100" cy="357020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EXPANDED </a:t>
            </a:r>
          </a:p>
          <a:p>
            <a:r>
              <a:rPr lang="en-US" sz="20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</a:t>
            </a:r>
            <a:r>
              <a:rPr lang="en-US" sz="20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0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</a:p>
          <a:p>
            <a:r>
              <a:rPr lang="en-US" sz="2000" i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(Monday, April 6, 2020)</a:t>
            </a:r>
            <a:endParaRPr lang="en-US" sz="2000" i="1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DESTINATIONS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Downtown Grove 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Residents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 Centers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South-Western </a:t>
            </a:r>
            <a:r>
              <a:rPr lang="en-US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 Academy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Employers</a:t>
            </a:r>
            <a:endParaRPr lang="en-US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 </a:t>
            </a:r>
            <a:r>
              <a:rPr lang="en-US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Options</a:t>
            </a:r>
            <a:endParaRPr lang="en-US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3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2" name="Google Shape;392;p51"/>
          <p:cNvCxnSpPr/>
          <p:nvPr/>
        </p:nvCxnSpPr>
        <p:spPr>
          <a:xfrm flipH="1">
            <a:off x="1003962" y="-6943"/>
            <a:ext cx="1" cy="778916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394" name="Google Shape;394;p51"/>
          <p:cNvCxnSpPr/>
          <p:nvPr/>
        </p:nvCxnSpPr>
        <p:spPr>
          <a:xfrm rot="10800000" flipH="1">
            <a:off x="1003962" y="5183461"/>
            <a:ext cx="1" cy="1686828"/>
          </a:xfrm>
          <a:prstGeom prst="straightConnector1">
            <a:avLst/>
          </a:prstGeom>
          <a:noFill/>
          <a:ln w="25400" cap="flat" cmpd="sng">
            <a:solidFill>
              <a:srgbClr val="B0262F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6" name="Google Shape;391;p51"/>
          <p:cNvSpPr txBox="1">
            <a:spLocks noGrp="1"/>
          </p:cNvSpPr>
          <p:nvPr>
            <p:ph type="body" idx="1"/>
          </p:nvPr>
        </p:nvSpPr>
        <p:spPr>
          <a:xfrm>
            <a:off x="1204590" y="988828"/>
            <a:ext cx="4972926" cy="548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24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ATTRIBUTES</a:t>
            </a:r>
            <a:endParaRPr lang="en-US" sz="2400" b="1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7208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(5:30 am – 8:00 pm)</a:t>
            </a:r>
          </a:p>
          <a:p>
            <a:pPr marL="607208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Trained </a:t>
            </a:r>
            <a:r>
              <a:rPr lang="en-US" sz="1600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ustomer Service Representatives available to assist residents establish an account and request a ride</a:t>
            </a:r>
          </a:p>
          <a:p>
            <a:pPr marL="607208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On-demand access, no need to pre-schedule</a:t>
            </a:r>
          </a:p>
          <a:p>
            <a:pPr marL="607208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Guaranteed response/service</a:t>
            </a:r>
          </a:p>
          <a:p>
            <a:pPr marL="607208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safety and rider satisfaction</a:t>
            </a:r>
          </a:p>
          <a:p>
            <a:pPr marL="607208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Affordable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 sz="2000" dirty="0" smtClean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2400" b="1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ACCESS TO</a:t>
            </a:r>
          </a:p>
          <a:p>
            <a:pPr marL="607208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Jobs</a:t>
            </a:r>
          </a:p>
          <a:p>
            <a:pPr marL="607208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Healthcare</a:t>
            </a:r>
          </a:p>
          <a:p>
            <a:pPr marL="607208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School/internships</a:t>
            </a:r>
          </a:p>
          <a:p>
            <a:pPr marL="607208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of life activities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C44355-CCB3-7946-9F2D-F2B6D96B1F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" t="23721" r="-653" b="23256"/>
          <a:stretch/>
        </p:blipFill>
        <p:spPr>
          <a:xfrm>
            <a:off x="6430362" y="4567795"/>
            <a:ext cx="2544913" cy="2103120"/>
          </a:xfrm>
          <a:prstGeom prst="rect">
            <a:avLst/>
          </a:prstGeom>
        </p:spPr>
      </p:pic>
      <p:pic>
        <p:nvPicPr>
          <p:cNvPr id="8" name="Picture 1" descr="cid:image003.png@01D53748.4523BA4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4" b="22926"/>
          <a:stretch/>
        </p:blipFill>
        <p:spPr bwMode="auto">
          <a:xfrm>
            <a:off x="1204591" y="123826"/>
            <a:ext cx="4036417" cy="64814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29"/>
          <a:stretch/>
        </p:blipFill>
        <p:spPr>
          <a:xfrm>
            <a:off x="6430363" y="134459"/>
            <a:ext cx="2544912" cy="2103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2"/>
          <a:stretch/>
        </p:blipFill>
        <p:spPr>
          <a:xfrm>
            <a:off x="6430362" y="2351127"/>
            <a:ext cx="2544913" cy="2103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2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4"/>
          <p:cNvSpPr txBox="1">
            <a:spLocks noGrp="1"/>
          </p:cNvSpPr>
          <p:nvPr>
            <p:ph type="title"/>
          </p:nvPr>
        </p:nvSpPr>
        <p:spPr>
          <a:xfrm>
            <a:off x="1093056" y="2218978"/>
            <a:ext cx="6748620" cy="1641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FOLLOW</a:t>
            </a:r>
            <a:endParaRPr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6" name="Google Shape;326;p44"/>
          <p:cNvCxnSpPr/>
          <p:nvPr/>
        </p:nvCxnSpPr>
        <p:spPr>
          <a:xfrm rot="10800000" flipH="1">
            <a:off x="1003962" y="1987"/>
            <a:ext cx="1" cy="2031628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327" name="Google Shape;327;p44"/>
          <p:cNvCxnSpPr/>
          <p:nvPr/>
        </p:nvCxnSpPr>
        <p:spPr>
          <a:xfrm rot="10800000" flipH="1">
            <a:off x="1003962" y="4824386"/>
            <a:ext cx="1" cy="2045903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oval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0556A9E-3F72-6445-BBBE-D83DD5260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314" y="3493599"/>
            <a:ext cx="2273915" cy="527285"/>
          </a:xfrm>
          <a:prstGeom prst="rect">
            <a:avLst/>
          </a:prstGeom>
        </p:spPr>
      </p:pic>
      <p:sp>
        <p:nvSpPr>
          <p:cNvPr id="8" name="Google Shape;271;p37">
            <a:extLst>
              <a:ext uri="{FF2B5EF4-FFF2-40B4-BE49-F238E27FC236}">
                <a16:creationId xmlns:a16="http://schemas.microsoft.com/office/drawing/2014/main" id="{DB98BDB3-C837-4444-8881-AFDA91CD8BFB}"/>
              </a:ext>
            </a:extLst>
          </p:cNvPr>
          <p:cNvSpPr txBox="1">
            <a:spLocks/>
          </p:cNvSpPr>
          <p:nvPr/>
        </p:nvSpPr>
        <p:spPr>
          <a:xfrm>
            <a:off x="1114314" y="4172051"/>
            <a:ext cx="7143750" cy="93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26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26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26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26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None/>
              <a:defRPr sz="26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434975" algn="l" rtl="0">
              <a:lnSpc>
                <a:spcPct val="11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26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434975" algn="l" rtl="0">
              <a:lnSpc>
                <a:spcPct val="11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26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434975" algn="l" rtl="0">
              <a:lnSpc>
                <a:spcPct val="11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26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434975" algn="l" rtl="0">
              <a:lnSpc>
                <a:spcPct val="11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venir"/>
              <a:buChar char="•"/>
              <a:defRPr sz="26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indent="0">
              <a:spcBef>
                <a:spcPts val="0"/>
              </a:spcBef>
              <a:buSzPts val="2600"/>
            </a:pPr>
            <a:r>
              <a:rPr lang="en-US" sz="1828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COTA.com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oogle Shape;72;p10" descr="A picture containing gear&#10;&#10;Description automatically generated">
            <a:extLst>
              <a:ext uri="{FF2B5EF4-FFF2-40B4-BE49-F238E27FC236}">
                <a16:creationId xmlns:a16="http://schemas.microsoft.com/office/drawing/2014/main" id="{F8DB3BF0-36A6-6A44-B308-C8255E1BA0E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9141" y="2524486"/>
            <a:ext cx="3526393" cy="101167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5;p44"/>
          <p:cNvSpPr txBox="1">
            <a:spLocks/>
          </p:cNvSpPr>
          <p:nvPr/>
        </p:nvSpPr>
        <p:spPr>
          <a:xfrm>
            <a:off x="1311880" y="4810778"/>
            <a:ext cx="7832120" cy="1641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lvl="0" algn="l" defTabSz="9144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Avenir"/>
              <a:buNone/>
              <a:defRPr sz="7031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lnSpc>
                <a:spcPct val="100000"/>
              </a:lnSpc>
              <a:tabLst>
                <a:tab pos="4572000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Michael J. Loges	Dan Havener</a:t>
            </a:r>
          </a:p>
          <a:p>
            <a:pPr>
              <a:lnSpc>
                <a:spcPct val="100000"/>
              </a:lnSpc>
              <a:tabLst>
                <a:tab pos="4572000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Senior Economic Development Project Manager	Economic Development Manager</a:t>
            </a:r>
          </a:p>
          <a:p>
            <a:pPr>
              <a:lnSpc>
                <a:spcPct val="100000"/>
              </a:lnSpc>
              <a:tabLst>
                <a:tab pos="4572000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OTA	City of Grove City, Ohio</a:t>
            </a:r>
          </a:p>
          <a:p>
            <a:pPr>
              <a:lnSpc>
                <a:spcPct val="100000"/>
              </a:lnSpc>
              <a:tabLst>
                <a:tab pos="4572000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O:  614.308.4380	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614.277.3014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tabLst>
                <a:tab pos="4572000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E:  LogesMJ@cota.com 	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Dhavener@grovecityohio.gov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584123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9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1323</TotalTime>
  <Words>804</Words>
  <Application>Microsoft Office PowerPoint</Application>
  <PresentationFormat>On-screen Show (4:3)</PresentationFormat>
  <Paragraphs>196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 Black</vt:lpstr>
      <vt:lpstr>Arial Narrow</vt:lpstr>
      <vt:lpstr>Avenir</vt:lpstr>
      <vt:lpstr>Calibri</vt:lpstr>
      <vt:lpstr>Calibri Light</vt:lpstr>
      <vt:lpstr>Gill Sans</vt:lpstr>
      <vt:lpstr>Office Theme</vt:lpstr>
      <vt:lpstr>PUBLIC TRANSIT AND THE FIRST/LAST MILE CHALLENGE</vt:lpstr>
      <vt:lpstr>PowerPoint Presentation</vt:lpstr>
      <vt:lpstr>PowerPoint Presentation</vt:lpstr>
      <vt:lpstr>ABOUT COTA</vt:lpstr>
      <vt:lpstr>OPERATIONS &amp; GOVERNANCE</vt:lpstr>
      <vt:lpstr>COMMITMENT TO CUSTOMER EXPERIENCE</vt:lpstr>
      <vt:lpstr>PROBLEM FROM AN EMPLOYER’S PERSPECTIVE</vt:lpstr>
      <vt:lpstr>PROBLEM FROM AN EMPLOYEE’S PERSPECTIVE</vt:lpstr>
      <vt:lpstr>COST OF THE PROBLEM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FOLLOW</vt:lpstr>
    </vt:vector>
  </TitlesOfParts>
  <Company>COTA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MEMBER ORIENTATION</dc:title>
  <dc:creator>Pullin, Jeff D.</dc:creator>
  <cp:lastModifiedBy>DAVID GORENFLO</cp:lastModifiedBy>
  <cp:revision>144</cp:revision>
  <dcterms:created xsi:type="dcterms:W3CDTF">2019-09-12T04:26:01Z</dcterms:created>
  <dcterms:modified xsi:type="dcterms:W3CDTF">2020-03-02T14:10:16Z</dcterms:modified>
</cp:coreProperties>
</file>